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4"/>
  </p:sldMasterIdLst>
  <p:notesMasterIdLst>
    <p:notesMasterId r:id="rId36"/>
  </p:notesMasterIdLst>
  <p:handoutMasterIdLst>
    <p:handoutMasterId r:id="rId37"/>
  </p:handoutMasterIdLst>
  <p:sldIdLst>
    <p:sldId id="256" r:id="rId5"/>
    <p:sldId id="272" r:id="rId6"/>
    <p:sldId id="274" r:id="rId7"/>
    <p:sldId id="273" r:id="rId8"/>
    <p:sldId id="275" r:id="rId9"/>
    <p:sldId id="276" r:id="rId10"/>
    <p:sldId id="277" r:id="rId11"/>
    <p:sldId id="278" r:id="rId12"/>
    <p:sldId id="279" r:id="rId13"/>
    <p:sldId id="280" r:id="rId14"/>
    <p:sldId id="281" r:id="rId15"/>
    <p:sldId id="282" r:id="rId16"/>
    <p:sldId id="283" r:id="rId17"/>
    <p:sldId id="311" r:id="rId18"/>
    <p:sldId id="312" r:id="rId19"/>
    <p:sldId id="313" r:id="rId20"/>
    <p:sldId id="287" r:id="rId21"/>
    <p:sldId id="307" r:id="rId22"/>
    <p:sldId id="306" r:id="rId23"/>
    <p:sldId id="290" r:id="rId24"/>
    <p:sldId id="292" r:id="rId25"/>
    <p:sldId id="303" r:id="rId26"/>
    <p:sldId id="308" r:id="rId27"/>
    <p:sldId id="294" r:id="rId28"/>
    <p:sldId id="314" r:id="rId29"/>
    <p:sldId id="315" r:id="rId30"/>
    <p:sldId id="304" r:id="rId31"/>
    <p:sldId id="316" r:id="rId32"/>
    <p:sldId id="293" r:id="rId33"/>
    <p:sldId id="295" r:id="rId34"/>
    <p:sldId id="31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E91A6"/>
    <a:srgbClr val="3E8BA9"/>
    <a:srgbClr val="1A73E8"/>
    <a:srgbClr val="50B4C8"/>
    <a:srgbClr val="96D2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DAE34B-3D73-434C-A23E-FDA318A1588D}" v="343" dt="2019-12-04T05:48:56.666"/>
    <p1510:client id="{D37A8AEB-9EDA-4AFE-B636-64EB6403F7E3}" v="2" dt="2019-12-04T00:00:14.623"/>
    <p1510:client id="{E1679394-D2F2-438A-9E0E-17C386D091DB}" v="17" dt="2019-12-04T16:48:08.966"/>
    <p1510:client id="{E38433EA-07BC-47A5-952F-6516D0FD52EA}" v="1" dt="2020-02-04T06:27:12.607"/>
    <p1510:client id="{ED8695DF-B92A-4C33-8BF2-ACF669B99CD8}" v="543" dt="2019-12-03T15:07:12.321"/>
    <p1510:client id="{F6C243D7-4CCA-48A5-BF06-891F4136A51C}" v="53" dt="2019-12-04T13:57:43.6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42" autoAdjust="0"/>
  </p:normalViewPr>
  <p:slideViewPr>
    <p:cSldViewPr snapToGrid="0">
      <p:cViewPr varScale="1">
        <p:scale>
          <a:sx n="80" d="100"/>
          <a:sy n="80" d="100"/>
        </p:scale>
        <p:origin x="75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zih Kalo" userId="S::nazihkalo@uchicago.edu::6078cf7f-6cbc-4982-be83-18fee09ad14a" providerId="AD" clId="Web-{6D05081D-A703-4EB1-A20D-A9BD267F75D6}"/>
    <pc:docChg chg="modSld">
      <pc:chgData name="Nazih Kalo" userId="S::nazihkalo@uchicago.edu::6078cf7f-6cbc-4982-be83-18fee09ad14a" providerId="AD" clId="Web-{6D05081D-A703-4EB1-A20D-A9BD267F75D6}" dt="2019-11-30T23:54:14.383" v="0" actId="20577"/>
      <pc:docMkLst>
        <pc:docMk/>
      </pc:docMkLst>
      <pc:sldChg chg="modSp">
        <pc:chgData name="Nazih Kalo" userId="S::nazihkalo@uchicago.edu::6078cf7f-6cbc-4982-be83-18fee09ad14a" providerId="AD" clId="Web-{6D05081D-A703-4EB1-A20D-A9BD267F75D6}" dt="2019-11-30T23:54:14.383" v="0" actId="20577"/>
        <pc:sldMkLst>
          <pc:docMk/>
          <pc:sldMk cId="3259500908" sldId="280"/>
        </pc:sldMkLst>
        <pc:spChg chg="mod">
          <ac:chgData name="Nazih Kalo" userId="S::nazihkalo@uchicago.edu::6078cf7f-6cbc-4982-be83-18fee09ad14a" providerId="AD" clId="Web-{6D05081D-A703-4EB1-A20D-A9BD267F75D6}" dt="2019-11-30T23:54:14.383" v="0" actId="20577"/>
          <ac:spMkLst>
            <pc:docMk/>
            <pc:sldMk cId="3259500908" sldId="280"/>
            <ac:spMk id="37" creationId="{11C9650C-D93E-4975-810B-1C38BCE7F57A}"/>
          </ac:spMkLst>
        </pc:spChg>
      </pc:sldChg>
    </pc:docChg>
  </pc:docChgLst>
  <pc:docChgLst>
    <pc:chgData name="Chris Lowe" userId="e1283b9e-9ad9-4180-84af-447c11988617" providerId="ADAL" clId="{ED8695DF-B92A-4C33-8BF2-ACF669B99CD8}"/>
    <pc:docChg chg="undo custSel modSld">
      <pc:chgData name="Chris Lowe" userId="e1283b9e-9ad9-4180-84af-447c11988617" providerId="ADAL" clId="{ED8695DF-B92A-4C33-8BF2-ACF669B99CD8}" dt="2019-12-03T15:07:12.321" v="871" actId="1076"/>
      <pc:docMkLst>
        <pc:docMk/>
      </pc:docMkLst>
      <pc:sldChg chg="modSp">
        <pc:chgData name="Chris Lowe" userId="e1283b9e-9ad9-4180-84af-447c11988617" providerId="ADAL" clId="{ED8695DF-B92A-4C33-8BF2-ACF669B99CD8}" dt="2019-12-02T23:49:21.509" v="864" actId="1036"/>
        <pc:sldMkLst>
          <pc:docMk/>
          <pc:sldMk cId="1269089871" sldId="285"/>
        </pc:sldMkLst>
        <pc:spChg chg="mod">
          <ac:chgData name="Chris Lowe" userId="e1283b9e-9ad9-4180-84af-447c11988617" providerId="ADAL" clId="{ED8695DF-B92A-4C33-8BF2-ACF669B99CD8}" dt="2019-12-02T23:49:21.509" v="864" actId="1036"/>
          <ac:spMkLst>
            <pc:docMk/>
            <pc:sldMk cId="1269089871" sldId="285"/>
            <ac:spMk id="21" creationId="{B18E9CBF-0A0C-412A-BDE2-D0A213700E25}"/>
          </ac:spMkLst>
        </pc:spChg>
      </pc:sldChg>
      <pc:sldChg chg="modSp">
        <pc:chgData name="Chris Lowe" userId="e1283b9e-9ad9-4180-84af-447c11988617" providerId="ADAL" clId="{ED8695DF-B92A-4C33-8BF2-ACF669B99CD8}" dt="2019-12-02T23:41:05.012" v="861" actId="1076"/>
        <pc:sldMkLst>
          <pc:docMk/>
          <pc:sldMk cId="327403606" sldId="286"/>
        </pc:sldMkLst>
        <pc:spChg chg="mod">
          <ac:chgData name="Chris Lowe" userId="e1283b9e-9ad9-4180-84af-447c11988617" providerId="ADAL" clId="{ED8695DF-B92A-4C33-8BF2-ACF669B99CD8}" dt="2019-12-02T23:41:05.012" v="861" actId="1076"/>
          <ac:spMkLst>
            <pc:docMk/>
            <pc:sldMk cId="327403606" sldId="286"/>
            <ac:spMk id="21" creationId="{B18E9CBF-0A0C-412A-BDE2-D0A213700E25}"/>
          </ac:spMkLst>
        </pc:spChg>
      </pc:sldChg>
      <pc:sldChg chg="addSp delSp modSp">
        <pc:chgData name="Chris Lowe" userId="e1283b9e-9ad9-4180-84af-447c11988617" providerId="ADAL" clId="{ED8695DF-B92A-4C33-8BF2-ACF669B99CD8}" dt="2019-12-03T15:07:12.321" v="871" actId="1076"/>
        <pc:sldMkLst>
          <pc:docMk/>
          <pc:sldMk cId="317387696" sldId="288"/>
        </pc:sldMkLst>
        <pc:spChg chg="add mod">
          <ac:chgData name="Chris Lowe" userId="e1283b9e-9ad9-4180-84af-447c11988617" providerId="ADAL" clId="{ED8695DF-B92A-4C33-8BF2-ACF669B99CD8}" dt="2019-12-02T19:24:38.258" v="856" actId="1076"/>
          <ac:spMkLst>
            <pc:docMk/>
            <pc:sldMk cId="317387696" sldId="288"/>
            <ac:spMk id="5" creationId="{535C859A-30A4-423D-9DD6-B76AC0C4BD64}"/>
          </ac:spMkLst>
        </pc:spChg>
        <pc:spChg chg="add mod">
          <ac:chgData name="Chris Lowe" userId="e1283b9e-9ad9-4180-84af-447c11988617" providerId="ADAL" clId="{ED8695DF-B92A-4C33-8BF2-ACF669B99CD8}" dt="2019-12-02T19:49:24.565" v="859" actId="20577"/>
          <ac:spMkLst>
            <pc:docMk/>
            <pc:sldMk cId="317387696" sldId="288"/>
            <ac:spMk id="6" creationId="{F2EF33A9-43FD-4D13-9A13-8B43FDD7D3CC}"/>
          </ac:spMkLst>
        </pc:spChg>
        <pc:graphicFrameChg chg="add del mod">
          <ac:chgData name="Chris Lowe" userId="e1283b9e-9ad9-4180-84af-447c11988617" providerId="ADAL" clId="{ED8695DF-B92A-4C33-8BF2-ACF669B99CD8}" dt="2019-12-03T15:06:32.982" v="868" actId="478"/>
          <ac:graphicFrameMkLst>
            <pc:docMk/>
            <pc:sldMk cId="317387696" sldId="288"/>
            <ac:graphicFrameMk id="7" creationId="{4F0F5153-B35A-48F4-BD38-606F18496FB2}"/>
          </ac:graphicFrameMkLst>
        </pc:graphicFrameChg>
        <pc:picChg chg="add del mod">
          <ac:chgData name="Chris Lowe" userId="e1283b9e-9ad9-4180-84af-447c11988617" providerId="ADAL" clId="{ED8695DF-B92A-4C33-8BF2-ACF669B99CD8}" dt="2019-12-03T14:44:26.840" v="865" actId="478"/>
          <ac:picMkLst>
            <pc:docMk/>
            <pc:sldMk cId="317387696" sldId="288"/>
            <ac:picMk id="3" creationId="{5D7977EA-2EF9-4026-B824-841B3016C7E3}"/>
          </ac:picMkLst>
        </pc:picChg>
        <pc:picChg chg="add mod">
          <ac:chgData name="Chris Lowe" userId="e1283b9e-9ad9-4180-84af-447c11988617" providerId="ADAL" clId="{ED8695DF-B92A-4C33-8BF2-ACF669B99CD8}" dt="2019-12-03T15:07:12.321" v="871" actId="1076"/>
          <ac:picMkLst>
            <pc:docMk/>
            <pc:sldMk cId="317387696" sldId="288"/>
            <ac:picMk id="1026" creationId="{6B3F612C-BDFE-4E69-BC49-31CA48CCFDB8}"/>
          </ac:picMkLst>
        </pc:picChg>
      </pc:sldChg>
    </pc:docChg>
  </pc:docChgLst>
  <pc:docChgLst>
    <pc:chgData name="Chris Lowe" userId="e1283b9e-9ad9-4180-84af-447c11988617" providerId="ADAL" clId="{BADAE34B-3D73-434C-A23E-FDA318A1588D}"/>
    <pc:docChg chg="undo redo custSel addSld delSld modSld sldOrd">
      <pc:chgData name="Chris Lowe" userId="e1283b9e-9ad9-4180-84af-447c11988617" providerId="ADAL" clId="{BADAE34B-3D73-434C-A23E-FDA318A1588D}" dt="2019-12-04T05:48:56.666" v="2982" actId="207"/>
      <pc:docMkLst>
        <pc:docMk/>
      </pc:docMkLst>
      <pc:sldChg chg="del">
        <pc:chgData name="Chris Lowe" userId="e1283b9e-9ad9-4180-84af-447c11988617" providerId="ADAL" clId="{BADAE34B-3D73-434C-A23E-FDA318A1588D}" dt="2019-12-04T00:02:05.191" v="3" actId="2696"/>
        <pc:sldMkLst>
          <pc:docMk/>
          <pc:sldMk cId="317387696" sldId="288"/>
        </pc:sldMkLst>
      </pc:sldChg>
      <pc:sldChg chg="del">
        <pc:chgData name="Chris Lowe" userId="e1283b9e-9ad9-4180-84af-447c11988617" providerId="ADAL" clId="{BADAE34B-3D73-434C-A23E-FDA318A1588D}" dt="2019-12-04T00:02:08.057" v="4" actId="2696"/>
        <pc:sldMkLst>
          <pc:docMk/>
          <pc:sldMk cId="3531714773" sldId="289"/>
        </pc:sldMkLst>
      </pc:sldChg>
      <pc:sldChg chg="addSp modSp">
        <pc:chgData name="Chris Lowe" userId="e1283b9e-9ad9-4180-84af-447c11988617" providerId="ADAL" clId="{BADAE34B-3D73-434C-A23E-FDA318A1588D}" dt="2019-12-04T05:48:56.666" v="2982" actId="207"/>
        <pc:sldMkLst>
          <pc:docMk/>
          <pc:sldMk cId="3182985174" sldId="295"/>
        </pc:sldMkLst>
        <pc:spChg chg="mod">
          <ac:chgData name="Chris Lowe" userId="e1283b9e-9ad9-4180-84af-447c11988617" providerId="ADAL" clId="{BADAE34B-3D73-434C-A23E-FDA318A1588D}" dt="2019-12-04T05:09:20.280" v="2106" actId="20577"/>
          <ac:spMkLst>
            <pc:docMk/>
            <pc:sldMk cId="3182985174" sldId="295"/>
            <ac:spMk id="2" creationId="{705F7A85-7839-4E38-B9D2-43F9DD939F58}"/>
          </ac:spMkLst>
        </pc:spChg>
        <pc:spChg chg="add mod">
          <ac:chgData name="Chris Lowe" userId="e1283b9e-9ad9-4180-84af-447c11988617" providerId="ADAL" clId="{BADAE34B-3D73-434C-A23E-FDA318A1588D}" dt="2019-12-04T05:45:57.779" v="2952" actId="20577"/>
          <ac:spMkLst>
            <pc:docMk/>
            <pc:sldMk cId="3182985174" sldId="295"/>
            <ac:spMk id="3" creationId="{11D498EA-1528-4789-86C4-094BAE1135FF}"/>
          </ac:spMkLst>
        </pc:spChg>
        <pc:spChg chg="add mod">
          <ac:chgData name="Chris Lowe" userId="e1283b9e-9ad9-4180-84af-447c11988617" providerId="ADAL" clId="{BADAE34B-3D73-434C-A23E-FDA318A1588D}" dt="2019-12-04T05:48:56.666" v="2982" actId="207"/>
          <ac:spMkLst>
            <pc:docMk/>
            <pc:sldMk cId="3182985174" sldId="295"/>
            <ac:spMk id="5" creationId="{CA2DB44C-D25F-4492-A18F-12F8A9A9E921}"/>
          </ac:spMkLst>
        </pc:spChg>
        <pc:spChg chg="add mod ord">
          <ac:chgData name="Chris Lowe" userId="e1283b9e-9ad9-4180-84af-447c11988617" providerId="ADAL" clId="{BADAE34B-3D73-434C-A23E-FDA318A1588D}" dt="2019-12-04T05:47:25.718" v="2973" actId="171"/>
          <ac:spMkLst>
            <pc:docMk/>
            <pc:sldMk cId="3182985174" sldId="295"/>
            <ac:spMk id="6" creationId="{04E6C2BB-945B-469B-B86F-97B1D8061B55}"/>
          </ac:spMkLst>
        </pc:spChg>
        <pc:picChg chg="add mod">
          <ac:chgData name="Chris Lowe" userId="e1283b9e-9ad9-4180-84af-447c11988617" providerId="ADAL" clId="{BADAE34B-3D73-434C-A23E-FDA318A1588D}" dt="2019-12-04T05:48:27.888" v="2980" actId="1076"/>
          <ac:picMkLst>
            <pc:docMk/>
            <pc:sldMk cId="3182985174" sldId="295"/>
            <ac:picMk id="4" creationId="{1CF9FFC1-B1AE-4E76-A33F-80E36A506334}"/>
          </ac:picMkLst>
        </pc:picChg>
      </pc:sldChg>
      <pc:sldChg chg="add del">
        <pc:chgData name="Chris Lowe" userId="e1283b9e-9ad9-4180-84af-447c11988617" providerId="ADAL" clId="{BADAE34B-3D73-434C-A23E-FDA318A1588D}" dt="2019-12-04T00:01:56.619" v="2" actId="2696"/>
        <pc:sldMkLst>
          <pc:docMk/>
          <pc:sldMk cId="2916455275" sldId="296"/>
        </pc:sldMkLst>
      </pc:sldChg>
      <pc:sldChg chg="addSp delSp modSp">
        <pc:chgData name="Chris Lowe" userId="e1283b9e-9ad9-4180-84af-447c11988617" providerId="ADAL" clId="{BADAE34B-3D73-434C-A23E-FDA318A1588D}" dt="2019-12-04T03:30:51.981" v="1572" actId="20577"/>
        <pc:sldMkLst>
          <pc:docMk/>
          <pc:sldMk cId="1208310287" sldId="298"/>
        </pc:sldMkLst>
        <pc:spChg chg="del">
          <ac:chgData name="Chris Lowe" userId="e1283b9e-9ad9-4180-84af-447c11988617" providerId="ADAL" clId="{BADAE34B-3D73-434C-A23E-FDA318A1588D}" dt="2019-12-04T03:02:08.696" v="820" actId="478"/>
          <ac:spMkLst>
            <pc:docMk/>
            <pc:sldMk cId="1208310287" sldId="298"/>
            <ac:spMk id="3" creationId="{41EEE8E7-68F8-402F-B19B-41B3750BADB0}"/>
          </ac:spMkLst>
        </pc:spChg>
        <pc:spChg chg="add mod">
          <ac:chgData name="Chris Lowe" userId="e1283b9e-9ad9-4180-84af-447c11988617" providerId="ADAL" clId="{BADAE34B-3D73-434C-A23E-FDA318A1588D}" dt="2019-12-04T03:29:09.557" v="1341" actId="20577"/>
          <ac:spMkLst>
            <pc:docMk/>
            <pc:sldMk cId="1208310287" sldId="298"/>
            <ac:spMk id="10" creationId="{AA965470-41E8-474D-BE90-1615576E0C9A}"/>
          </ac:spMkLst>
        </pc:spChg>
        <pc:spChg chg="add mod">
          <ac:chgData name="Chris Lowe" userId="e1283b9e-9ad9-4180-84af-447c11988617" providerId="ADAL" clId="{BADAE34B-3D73-434C-A23E-FDA318A1588D}" dt="2019-12-04T03:23:37.650" v="1183" actId="20577"/>
          <ac:spMkLst>
            <pc:docMk/>
            <pc:sldMk cId="1208310287" sldId="298"/>
            <ac:spMk id="11" creationId="{6BC0B057-A6ED-423E-BCD5-71CBC4767ECC}"/>
          </ac:spMkLst>
        </pc:spChg>
        <pc:spChg chg="add mod">
          <ac:chgData name="Chris Lowe" userId="e1283b9e-9ad9-4180-84af-447c11988617" providerId="ADAL" clId="{BADAE34B-3D73-434C-A23E-FDA318A1588D}" dt="2019-12-04T03:30:51.981" v="1572" actId="20577"/>
          <ac:spMkLst>
            <pc:docMk/>
            <pc:sldMk cId="1208310287" sldId="298"/>
            <ac:spMk id="12" creationId="{9385CC29-ACB9-416C-866D-2DABE2C21C6D}"/>
          </ac:spMkLst>
        </pc:spChg>
        <pc:picChg chg="add del mod">
          <ac:chgData name="Chris Lowe" userId="e1283b9e-9ad9-4180-84af-447c11988617" providerId="ADAL" clId="{BADAE34B-3D73-434C-A23E-FDA318A1588D}" dt="2019-12-04T03:03:51.338" v="824" actId="478"/>
          <ac:picMkLst>
            <pc:docMk/>
            <pc:sldMk cId="1208310287" sldId="298"/>
            <ac:picMk id="1026" creationId="{88C7B18C-4A13-4CD2-942E-46D01FAB6482}"/>
          </ac:picMkLst>
        </pc:picChg>
        <pc:picChg chg="add del mod">
          <ac:chgData name="Chris Lowe" userId="e1283b9e-9ad9-4180-84af-447c11988617" providerId="ADAL" clId="{BADAE34B-3D73-434C-A23E-FDA318A1588D}" dt="2019-12-04T03:04:38.779" v="828" actId="478"/>
          <ac:picMkLst>
            <pc:docMk/>
            <pc:sldMk cId="1208310287" sldId="298"/>
            <ac:picMk id="1028" creationId="{FD7FD464-8CB6-45A7-BBC7-47272C599C6B}"/>
          </ac:picMkLst>
        </pc:picChg>
        <pc:picChg chg="add mod">
          <ac:chgData name="Chris Lowe" userId="e1283b9e-9ad9-4180-84af-447c11988617" providerId="ADAL" clId="{BADAE34B-3D73-434C-A23E-FDA318A1588D}" dt="2019-12-04T03:20:20.738" v="860" actId="14100"/>
          <ac:picMkLst>
            <pc:docMk/>
            <pc:sldMk cId="1208310287" sldId="298"/>
            <ac:picMk id="1030" creationId="{7AC705A2-467B-4398-BD3C-1FD79F1EDB01}"/>
          </ac:picMkLst>
        </pc:picChg>
        <pc:picChg chg="add mod">
          <ac:chgData name="Chris Lowe" userId="e1283b9e-9ad9-4180-84af-447c11988617" providerId="ADAL" clId="{BADAE34B-3D73-434C-A23E-FDA318A1588D}" dt="2019-12-04T03:20:36.463" v="861" actId="1076"/>
          <ac:picMkLst>
            <pc:docMk/>
            <pc:sldMk cId="1208310287" sldId="298"/>
            <ac:picMk id="1032" creationId="{2EDD7586-74ED-4248-B2A4-BD901570E1E0}"/>
          </ac:picMkLst>
        </pc:picChg>
        <pc:picChg chg="add mod">
          <ac:chgData name="Chris Lowe" userId="e1283b9e-9ad9-4180-84af-447c11988617" providerId="ADAL" clId="{BADAE34B-3D73-434C-A23E-FDA318A1588D}" dt="2019-12-04T03:20:36.463" v="861" actId="1076"/>
          <ac:picMkLst>
            <pc:docMk/>
            <pc:sldMk cId="1208310287" sldId="298"/>
            <ac:picMk id="1034" creationId="{559508F5-AF70-4E8A-AE25-B39B5F346F84}"/>
          </ac:picMkLst>
        </pc:picChg>
        <pc:picChg chg="add mod">
          <ac:chgData name="Chris Lowe" userId="e1283b9e-9ad9-4180-84af-447c11988617" providerId="ADAL" clId="{BADAE34B-3D73-434C-A23E-FDA318A1588D}" dt="2019-12-04T03:20:20.738" v="860" actId="14100"/>
          <ac:picMkLst>
            <pc:docMk/>
            <pc:sldMk cId="1208310287" sldId="298"/>
            <ac:picMk id="1036" creationId="{DE165320-1227-4757-88F0-09E84D1D957B}"/>
          </ac:picMkLst>
        </pc:picChg>
        <pc:picChg chg="add del">
          <ac:chgData name="Chris Lowe" userId="e1283b9e-9ad9-4180-84af-447c11988617" providerId="ADAL" clId="{BADAE34B-3D73-434C-A23E-FDA318A1588D}" dt="2019-12-04T03:25:27.179" v="1185" actId="478"/>
          <ac:picMkLst>
            <pc:docMk/>
            <pc:sldMk cId="1208310287" sldId="298"/>
            <ac:picMk id="1038" creationId="{DEFFC841-0A4D-46BE-8C61-3A4BF1422147}"/>
          </ac:picMkLst>
        </pc:picChg>
        <pc:picChg chg="add mod">
          <ac:chgData name="Chris Lowe" userId="e1283b9e-9ad9-4180-84af-447c11988617" providerId="ADAL" clId="{BADAE34B-3D73-434C-A23E-FDA318A1588D}" dt="2019-12-04T03:26:36.094" v="1190" actId="1076"/>
          <ac:picMkLst>
            <pc:docMk/>
            <pc:sldMk cId="1208310287" sldId="298"/>
            <ac:picMk id="1040" creationId="{7AF2451F-39B9-4B9D-AC60-8B9F04BE1712}"/>
          </ac:picMkLst>
        </pc:picChg>
      </pc:sldChg>
      <pc:sldChg chg="addSp delSp modSp del">
        <pc:chgData name="Chris Lowe" userId="e1283b9e-9ad9-4180-84af-447c11988617" providerId="ADAL" clId="{BADAE34B-3D73-434C-A23E-FDA318A1588D}" dt="2019-12-04T01:32:49.181" v="22" actId="2696"/>
        <pc:sldMkLst>
          <pc:docMk/>
          <pc:sldMk cId="3961759" sldId="302"/>
        </pc:sldMkLst>
        <pc:spChg chg="del">
          <ac:chgData name="Chris Lowe" userId="e1283b9e-9ad9-4180-84af-447c11988617" providerId="ADAL" clId="{BADAE34B-3D73-434C-A23E-FDA318A1588D}" dt="2019-12-04T01:19:44.857" v="8" actId="478"/>
          <ac:spMkLst>
            <pc:docMk/>
            <pc:sldMk cId="3961759" sldId="302"/>
            <ac:spMk id="3" creationId="{41EEE8E7-68F8-402F-B19B-41B3750BADB0}"/>
          </ac:spMkLst>
        </pc:spChg>
        <pc:picChg chg="add del mod">
          <ac:chgData name="Chris Lowe" userId="e1283b9e-9ad9-4180-84af-447c11988617" providerId="ADAL" clId="{BADAE34B-3D73-434C-A23E-FDA318A1588D}" dt="2019-12-04T01:32:05.057" v="10" actId="478"/>
          <ac:picMkLst>
            <pc:docMk/>
            <pc:sldMk cId="3961759" sldId="302"/>
            <ac:picMk id="4" creationId="{73481BDB-2AD0-41B2-857D-FBC8BF657640}"/>
          </ac:picMkLst>
        </pc:picChg>
      </pc:sldChg>
      <pc:sldChg chg="add">
        <pc:chgData name="Chris Lowe" userId="e1283b9e-9ad9-4180-84af-447c11988617" providerId="ADAL" clId="{BADAE34B-3D73-434C-A23E-FDA318A1588D}" dt="2019-12-04T00:01:13.079" v="1"/>
        <pc:sldMkLst>
          <pc:docMk/>
          <pc:sldMk cId="3967177329" sldId="306"/>
        </pc:sldMkLst>
      </pc:sldChg>
      <pc:sldChg chg="addSp delSp modSp add">
        <pc:chgData name="Chris Lowe" userId="e1283b9e-9ad9-4180-84af-447c11988617" providerId="ADAL" clId="{BADAE34B-3D73-434C-A23E-FDA318A1588D}" dt="2019-12-04T02:08:04.581" v="819" actId="11529"/>
        <pc:sldMkLst>
          <pc:docMk/>
          <pc:sldMk cId="1364764218" sldId="308"/>
        </pc:sldMkLst>
        <pc:spChg chg="mod">
          <ac:chgData name="Chris Lowe" userId="e1283b9e-9ad9-4180-84af-447c11988617" providerId="ADAL" clId="{BADAE34B-3D73-434C-A23E-FDA318A1588D}" dt="2019-12-04T01:32:40.007" v="21" actId="20577"/>
          <ac:spMkLst>
            <pc:docMk/>
            <pc:sldMk cId="1364764218" sldId="308"/>
            <ac:spMk id="2" creationId="{705F7A85-7839-4E38-B9D2-43F9DD939F58}"/>
          </ac:spMkLst>
        </pc:spChg>
        <pc:spChg chg="del mod topLvl">
          <ac:chgData name="Chris Lowe" userId="e1283b9e-9ad9-4180-84af-447c11988617" providerId="ADAL" clId="{BADAE34B-3D73-434C-A23E-FDA318A1588D}" dt="2019-12-04T01:52:23.513" v="308" actId="478"/>
          <ac:spMkLst>
            <pc:docMk/>
            <pc:sldMk cId="1364764218" sldId="308"/>
            <ac:spMk id="3" creationId="{F875D25F-F89C-49DC-AB29-3C8EBBE4A120}"/>
          </ac:spMkLst>
        </pc:spChg>
        <pc:spChg chg="mod topLvl">
          <ac:chgData name="Chris Lowe" userId="e1283b9e-9ad9-4180-84af-447c11988617" providerId="ADAL" clId="{BADAE34B-3D73-434C-A23E-FDA318A1588D}" dt="2019-12-04T01:55:19.700" v="447" actId="478"/>
          <ac:spMkLst>
            <pc:docMk/>
            <pc:sldMk cId="1364764218" sldId="308"/>
            <ac:spMk id="4" creationId="{678BF973-16C5-46A6-B2A3-8E2BE0204EF5}"/>
          </ac:spMkLst>
        </pc:spChg>
        <pc:spChg chg="mod topLvl">
          <ac:chgData name="Chris Lowe" userId="e1283b9e-9ad9-4180-84af-447c11988617" providerId="ADAL" clId="{BADAE34B-3D73-434C-A23E-FDA318A1588D}" dt="2019-12-04T01:53:58.607" v="392" actId="20577"/>
          <ac:spMkLst>
            <pc:docMk/>
            <pc:sldMk cId="1364764218" sldId="308"/>
            <ac:spMk id="8" creationId="{AD9A3DD6-E85D-4A99-9D91-23C34ACBD82E}"/>
          </ac:spMkLst>
        </pc:spChg>
        <pc:spChg chg="del mod topLvl">
          <ac:chgData name="Chris Lowe" userId="e1283b9e-9ad9-4180-84af-447c11988617" providerId="ADAL" clId="{BADAE34B-3D73-434C-A23E-FDA318A1588D}" dt="2019-12-04T01:55:19.700" v="447" actId="478"/>
          <ac:spMkLst>
            <pc:docMk/>
            <pc:sldMk cId="1364764218" sldId="308"/>
            <ac:spMk id="10" creationId="{5E35A6CA-30AF-451D-BD5C-23BDABCA14B7}"/>
          </ac:spMkLst>
        </pc:spChg>
        <pc:spChg chg="add mod">
          <ac:chgData name="Chris Lowe" userId="e1283b9e-9ad9-4180-84af-447c11988617" providerId="ADAL" clId="{BADAE34B-3D73-434C-A23E-FDA318A1588D}" dt="2019-12-04T01:52:54.178" v="320" actId="20577"/>
          <ac:spMkLst>
            <pc:docMk/>
            <pc:sldMk cId="1364764218" sldId="308"/>
            <ac:spMk id="24" creationId="{AC70D9C5-6161-453F-A06A-FEFF545E6B8F}"/>
          </ac:spMkLst>
        </pc:spChg>
        <pc:spChg chg="add mod">
          <ac:chgData name="Chris Lowe" userId="e1283b9e-9ad9-4180-84af-447c11988617" providerId="ADAL" clId="{BADAE34B-3D73-434C-A23E-FDA318A1588D}" dt="2019-12-04T02:02:01.796" v="805" actId="20577"/>
          <ac:spMkLst>
            <pc:docMk/>
            <pc:sldMk cId="1364764218" sldId="308"/>
            <ac:spMk id="27" creationId="{8DE5168E-1CCF-4566-8D38-497140101F01}"/>
          </ac:spMkLst>
        </pc:spChg>
        <pc:spChg chg="add mod">
          <ac:chgData name="Chris Lowe" userId="e1283b9e-9ad9-4180-84af-447c11988617" providerId="ADAL" clId="{BADAE34B-3D73-434C-A23E-FDA318A1588D}" dt="2019-12-04T02:08:04.581" v="819" actId="11529"/>
          <ac:spMkLst>
            <pc:docMk/>
            <pc:sldMk cId="1364764218" sldId="308"/>
            <ac:spMk id="32" creationId="{D2964D6F-AA95-4BED-8C46-ED90FA1AB907}"/>
          </ac:spMkLst>
        </pc:spChg>
        <pc:grpChg chg="del mod">
          <ac:chgData name="Chris Lowe" userId="e1283b9e-9ad9-4180-84af-447c11988617" providerId="ADAL" clId="{BADAE34B-3D73-434C-A23E-FDA318A1588D}" dt="2019-12-04T01:52:23.513" v="308" actId="478"/>
          <ac:grpSpMkLst>
            <pc:docMk/>
            <pc:sldMk cId="1364764218" sldId="308"/>
            <ac:grpSpMk id="11" creationId="{48124E18-F171-405B-9D8D-F196423BFD52}"/>
          </ac:grpSpMkLst>
        </pc:grpChg>
        <pc:grpChg chg="del mod">
          <ac:chgData name="Chris Lowe" userId="e1283b9e-9ad9-4180-84af-447c11988617" providerId="ADAL" clId="{BADAE34B-3D73-434C-A23E-FDA318A1588D}" dt="2019-12-04T01:55:19.700" v="447" actId="478"/>
          <ac:grpSpMkLst>
            <pc:docMk/>
            <pc:sldMk cId="1364764218" sldId="308"/>
            <ac:grpSpMk id="14" creationId="{610C98EC-5935-43BA-9576-964AF918B749}"/>
          </ac:grpSpMkLst>
        </pc:grpChg>
        <pc:grpChg chg="del">
          <ac:chgData name="Chris Lowe" userId="e1283b9e-9ad9-4180-84af-447c11988617" providerId="ADAL" clId="{BADAE34B-3D73-434C-A23E-FDA318A1588D}" dt="2019-12-04T01:33:04.840" v="23" actId="478"/>
          <ac:grpSpMkLst>
            <pc:docMk/>
            <pc:sldMk cId="1364764218" sldId="308"/>
            <ac:grpSpMk id="21" creationId="{48BA2ECE-758A-470F-8178-13503EB3EC67}"/>
          </ac:grpSpMkLst>
        </pc:grpChg>
        <pc:picChg chg="add mod">
          <ac:chgData name="Chris Lowe" userId="e1283b9e-9ad9-4180-84af-447c11988617" providerId="ADAL" clId="{BADAE34B-3D73-434C-A23E-FDA318A1588D}" dt="2019-12-04T01:53:14.505" v="321" actId="1076"/>
          <ac:picMkLst>
            <pc:docMk/>
            <pc:sldMk cId="1364764218" sldId="308"/>
            <ac:picMk id="6" creationId="{BB4AED89-AEFB-4615-8F09-4D6BF1CAFA7E}"/>
          </ac:picMkLst>
        </pc:picChg>
        <pc:picChg chg="del">
          <ac:chgData name="Chris Lowe" userId="e1283b9e-9ad9-4180-84af-447c11988617" providerId="ADAL" clId="{BADAE34B-3D73-434C-A23E-FDA318A1588D}" dt="2019-12-04T01:34:31.689" v="60" actId="478"/>
          <ac:picMkLst>
            <pc:docMk/>
            <pc:sldMk cId="1364764218" sldId="308"/>
            <ac:picMk id="7" creationId="{891EA20E-D2A0-4165-8B8A-F8618A46D519}"/>
          </ac:picMkLst>
        </pc:picChg>
        <pc:picChg chg="add mod">
          <ac:chgData name="Chris Lowe" userId="e1283b9e-9ad9-4180-84af-447c11988617" providerId="ADAL" clId="{BADAE34B-3D73-434C-A23E-FDA318A1588D}" dt="2019-12-04T01:53:14.505" v="321" actId="1076"/>
          <ac:picMkLst>
            <pc:docMk/>
            <pc:sldMk cId="1364764218" sldId="308"/>
            <ac:picMk id="12" creationId="{1553CFA0-B01D-45D2-A713-B5A7EC91DD42}"/>
          </ac:picMkLst>
        </pc:picChg>
        <pc:picChg chg="del">
          <ac:chgData name="Chris Lowe" userId="e1283b9e-9ad9-4180-84af-447c11988617" providerId="ADAL" clId="{BADAE34B-3D73-434C-A23E-FDA318A1588D}" dt="2019-12-04T01:51:38.722" v="261" actId="478"/>
          <ac:picMkLst>
            <pc:docMk/>
            <pc:sldMk cId="1364764218" sldId="308"/>
            <ac:picMk id="13" creationId="{B6AAEF7E-CB31-49DF-A7CC-A4E24452C303}"/>
          </ac:picMkLst>
        </pc:picChg>
        <pc:picChg chg="add mod">
          <ac:chgData name="Chris Lowe" userId="e1283b9e-9ad9-4180-84af-447c11988617" providerId="ADAL" clId="{BADAE34B-3D73-434C-A23E-FDA318A1588D}" dt="2019-12-04T01:53:14.505" v="321" actId="1076"/>
          <ac:picMkLst>
            <pc:docMk/>
            <pc:sldMk cId="1364764218" sldId="308"/>
            <ac:picMk id="15" creationId="{053666C7-D346-45CE-9BA7-01903C3720BF}"/>
          </ac:picMkLst>
        </pc:picChg>
        <pc:picChg chg="add mod">
          <ac:chgData name="Chris Lowe" userId="e1283b9e-9ad9-4180-84af-447c11988617" providerId="ADAL" clId="{BADAE34B-3D73-434C-A23E-FDA318A1588D}" dt="2019-12-04T01:53:41.280" v="324" actId="1076"/>
          <ac:picMkLst>
            <pc:docMk/>
            <pc:sldMk cId="1364764218" sldId="308"/>
            <ac:picMk id="16" creationId="{CA5F422C-F3B2-49CC-A5FA-DEF98E09B505}"/>
          </ac:picMkLst>
        </pc:picChg>
        <pc:picChg chg="add del mod">
          <ac:chgData name="Chris Lowe" userId="e1283b9e-9ad9-4180-84af-447c11988617" providerId="ADAL" clId="{BADAE34B-3D73-434C-A23E-FDA318A1588D}" dt="2019-12-04T01:57:06.291" v="452" actId="478"/>
          <ac:picMkLst>
            <pc:docMk/>
            <pc:sldMk cId="1364764218" sldId="308"/>
            <ac:picMk id="17" creationId="{25981FFC-C227-4F0E-86BD-EF916EE77F49}"/>
          </ac:picMkLst>
        </pc:picChg>
        <pc:picChg chg="add mod">
          <ac:chgData name="Chris Lowe" userId="e1283b9e-9ad9-4180-84af-447c11988617" providerId="ADAL" clId="{BADAE34B-3D73-434C-A23E-FDA318A1588D}" dt="2019-12-04T01:57:17.108" v="455" actId="14100"/>
          <ac:picMkLst>
            <pc:docMk/>
            <pc:sldMk cId="1364764218" sldId="308"/>
            <ac:picMk id="18" creationId="{82BFF158-FBF6-4E0D-B3F6-911D300AFBE7}"/>
          </ac:picMkLst>
        </pc:picChg>
        <pc:picChg chg="add mod">
          <ac:chgData name="Chris Lowe" userId="e1283b9e-9ad9-4180-84af-447c11988617" providerId="ADAL" clId="{BADAE34B-3D73-434C-A23E-FDA318A1588D}" dt="2019-12-04T01:58:05.392" v="458" actId="14100"/>
          <ac:picMkLst>
            <pc:docMk/>
            <pc:sldMk cId="1364764218" sldId="308"/>
            <ac:picMk id="19" creationId="{9AE5D3C8-2CEA-4422-9200-BBE0B810B710}"/>
          </ac:picMkLst>
        </pc:picChg>
        <pc:picChg chg="add mod">
          <ac:chgData name="Chris Lowe" userId="e1283b9e-9ad9-4180-84af-447c11988617" providerId="ADAL" clId="{BADAE34B-3D73-434C-A23E-FDA318A1588D}" dt="2019-12-04T01:59:21.647" v="464" actId="14100"/>
          <ac:picMkLst>
            <pc:docMk/>
            <pc:sldMk cId="1364764218" sldId="308"/>
            <ac:picMk id="25" creationId="{8A85A771-99C1-4D90-A08E-5FC4963C6A20}"/>
          </ac:picMkLst>
        </pc:picChg>
        <pc:picChg chg="add mod">
          <ac:chgData name="Chris Lowe" userId="e1283b9e-9ad9-4180-84af-447c11988617" providerId="ADAL" clId="{BADAE34B-3D73-434C-A23E-FDA318A1588D}" dt="2019-12-04T01:59:59.149" v="469" actId="14100"/>
          <ac:picMkLst>
            <pc:docMk/>
            <pc:sldMk cId="1364764218" sldId="308"/>
            <ac:picMk id="26" creationId="{138BBFA7-A6F8-4182-AC6C-D5C244B6F6B3}"/>
          </ac:picMkLst>
        </pc:picChg>
        <pc:picChg chg="add mod">
          <ac:chgData name="Chris Lowe" userId="e1283b9e-9ad9-4180-84af-447c11988617" providerId="ADAL" clId="{BADAE34B-3D73-434C-A23E-FDA318A1588D}" dt="2019-12-04T02:03:40.730" v="810" actId="14100"/>
          <ac:picMkLst>
            <pc:docMk/>
            <pc:sldMk cId="1364764218" sldId="308"/>
            <ac:picMk id="29" creationId="{DBD77104-F412-44A0-91C3-B9592AD9EE86}"/>
          </ac:picMkLst>
        </pc:picChg>
        <pc:picChg chg="add mod">
          <ac:chgData name="Chris Lowe" userId="e1283b9e-9ad9-4180-84af-447c11988617" providerId="ADAL" clId="{BADAE34B-3D73-434C-A23E-FDA318A1588D}" dt="2019-12-04T02:06:53.343" v="815" actId="1076"/>
          <ac:picMkLst>
            <pc:docMk/>
            <pc:sldMk cId="1364764218" sldId="308"/>
            <ac:picMk id="30" creationId="{A1127477-3B33-494A-A6BF-6692DBB2157E}"/>
          </ac:picMkLst>
        </pc:picChg>
        <pc:picChg chg="add mod">
          <ac:chgData name="Chris Lowe" userId="e1283b9e-9ad9-4180-84af-447c11988617" providerId="ADAL" clId="{BADAE34B-3D73-434C-A23E-FDA318A1588D}" dt="2019-12-04T02:07:35.421" v="818" actId="1076"/>
          <ac:picMkLst>
            <pc:docMk/>
            <pc:sldMk cId="1364764218" sldId="308"/>
            <ac:picMk id="31" creationId="{4C3F16FF-A45C-4B32-A648-770C7E878C35}"/>
          </ac:picMkLst>
        </pc:picChg>
        <pc:cxnChg chg="mod">
          <ac:chgData name="Chris Lowe" userId="e1283b9e-9ad9-4180-84af-447c11988617" providerId="ADAL" clId="{BADAE34B-3D73-434C-A23E-FDA318A1588D}" dt="2019-12-04T01:34:08.585" v="33" actId="1076"/>
          <ac:cxnSpMkLst>
            <pc:docMk/>
            <pc:sldMk cId="1364764218" sldId="308"/>
            <ac:cxnSpMk id="22" creationId="{95FF8876-49FA-43B0-81E2-C38A19D4CD99}"/>
          </ac:cxnSpMkLst>
        </pc:cxnChg>
        <pc:cxnChg chg="del">
          <ac:chgData name="Chris Lowe" userId="e1283b9e-9ad9-4180-84af-447c11988617" providerId="ADAL" clId="{BADAE34B-3D73-434C-A23E-FDA318A1588D}" dt="2019-12-04T01:33:07.395" v="24" actId="478"/>
          <ac:cxnSpMkLst>
            <pc:docMk/>
            <pc:sldMk cId="1364764218" sldId="308"/>
            <ac:cxnSpMk id="23" creationId="{2CA41EB1-017D-4A3C-BCFD-FB4EC54B2982}"/>
          </ac:cxnSpMkLst>
        </pc:cxnChg>
      </pc:sldChg>
      <pc:sldChg chg="delSp modSp add ord">
        <pc:chgData name="Chris Lowe" userId="e1283b9e-9ad9-4180-84af-447c11988617" providerId="ADAL" clId="{BADAE34B-3D73-434C-A23E-FDA318A1588D}" dt="2019-12-04T04:42:52.922" v="1989" actId="14100"/>
        <pc:sldMkLst>
          <pc:docMk/>
          <pc:sldMk cId="949232442" sldId="309"/>
        </pc:sldMkLst>
        <pc:spChg chg="mod">
          <ac:chgData name="Chris Lowe" userId="e1283b9e-9ad9-4180-84af-447c11988617" providerId="ADAL" clId="{BADAE34B-3D73-434C-A23E-FDA318A1588D}" dt="2019-12-04T03:40:25.768" v="1585" actId="20577"/>
          <ac:spMkLst>
            <pc:docMk/>
            <pc:sldMk cId="949232442" sldId="309"/>
            <ac:spMk id="2" creationId="{705F7A85-7839-4E38-B9D2-43F9DD939F58}"/>
          </ac:spMkLst>
        </pc:spChg>
        <pc:spChg chg="mod">
          <ac:chgData name="Chris Lowe" userId="e1283b9e-9ad9-4180-84af-447c11988617" providerId="ADAL" clId="{BADAE34B-3D73-434C-A23E-FDA318A1588D}" dt="2019-12-04T03:59:52.193" v="1589" actId="20577"/>
          <ac:spMkLst>
            <pc:docMk/>
            <pc:sldMk cId="949232442" sldId="309"/>
            <ac:spMk id="9" creationId="{2E7F6C8E-09B3-44AA-832D-EE011322002E}"/>
          </ac:spMkLst>
        </pc:spChg>
        <pc:spChg chg="mod">
          <ac:chgData name="Chris Lowe" userId="e1283b9e-9ad9-4180-84af-447c11988617" providerId="ADAL" clId="{BADAE34B-3D73-434C-A23E-FDA318A1588D}" dt="2019-12-04T04:42:38.372" v="1988" actId="14100"/>
          <ac:spMkLst>
            <pc:docMk/>
            <pc:sldMk cId="949232442" sldId="309"/>
            <ac:spMk id="10" creationId="{5E35A6CA-30AF-451D-BD5C-23BDABCA14B7}"/>
          </ac:spMkLst>
        </pc:spChg>
        <pc:grpChg chg="mod">
          <ac:chgData name="Chris Lowe" userId="e1283b9e-9ad9-4180-84af-447c11988617" providerId="ADAL" clId="{BADAE34B-3D73-434C-A23E-FDA318A1588D}" dt="2019-12-04T04:42:52.922" v="1989" actId="14100"/>
          <ac:grpSpMkLst>
            <pc:docMk/>
            <pc:sldMk cId="949232442" sldId="309"/>
            <ac:grpSpMk id="14" creationId="{610C98EC-5935-43BA-9576-964AF918B749}"/>
          </ac:grpSpMkLst>
        </pc:grpChg>
        <pc:picChg chg="del">
          <ac:chgData name="Chris Lowe" userId="e1283b9e-9ad9-4180-84af-447c11988617" providerId="ADAL" clId="{BADAE34B-3D73-434C-A23E-FDA318A1588D}" dt="2019-12-04T03:59:36.027" v="1586" actId="478"/>
          <ac:picMkLst>
            <pc:docMk/>
            <pc:sldMk cId="949232442" sldId="309"/>
            <ac:picMk id="7" creationId="{891EA20E-D2A0-4165-8B8A-F8618A46D519}"/>
          </ac:picMkLst>
        </pc:picChg>
        <pc:picChg chg="del">
          <ac:chgData name="Chris Lowe" userId="e1283b9e-9ad9-4180-84af-447c11988617" providerId="ADAL" clId="{BADAE34B-3D73-434C-A23E-FDA318A1588D}" dt="2019-12-04T03:59:43.499" v="1587" actId="478"/>
          <ac:picMkLst>
            <pc:docMk/>
            <pc:sldMk cId="949232442" sldId="309"/>
            <ac:picMk id="13" creationId="{B6AAEF7E-CB31-49DF-A7CC-A4E24452C303}"/>
          </ac:picMkLst>
        </pc:picChg>
        <pc:picChg chg="del">
          <ac:chgData name="Chris Lowe" userId="e1283b9e-9ad9-4180-84af-447c11988617" providerId="ADAL" clId="{BADAE34B-3D73-434C-A23E-FDA318A1588D}" dt="2019-12-04T03:59:47.198" v="1588" actId="478"/>
          <ac:picMkLst>
            <pc:docMk/>
            <pc:sldMk cId="949232442" sldId="309"/>
            <ac:picMk id="20" creationId="{2AD62A60-3908-4066-A8F3-0CA44DC11768}"/>
          </ac:picMkLst>
        </pc:picChg>
      </pc:sldChg>
    </pc:docChg>
  </pc:docChgLst>
  <pc:docChgLst>
    <pc:chgData name="Nazih Kalo" userId="S::nazihkalo@uchicago.edu::6078cf7f-6cbc-4982-be83-18fee09ad14a" providerId="AD" clId="Web-{F6C243D7-4CCA-48A5-BF06-891F4136A51C}"/>
    <pc:docChg chg="modSld">
      <pc:chgData name="Nazih Kalo" userId="S::nazihkalo@uchicago.edu::6078cf7f-6cbc-4982-be83-18fee09ad14a" providerId="AD" clId="Web-{F6C243D7-4CCA-48A5-BF06-891F4136A51C}" dt="2019-12-04T13:57:43.645" v="45" actId="20577"/>
      <pc:docMkLst>
        <pc:docMk/>
      </pc:docMkLst>
      <pc:sldChg chg="modSp">
        <pc:chgData name="Nazih Kalo" userId="S::nazihkalo@uchicago.edu::6078cf7f-6cbc-4982-be83-18fee09ad14a" providerId="AD" clId="Web-{F6C243D7-4CCA-48A5-BF06-891F4136A51C}" dt="2019-12-04T13:56:46.411" v="37" actId="1076"/>
        <pc:sldMkLst>
          <pc:docMk/>
          <pc:sldMk cId="4148385759" sldId="277"/>
        </pc:sldMkLst>
        <pc:spChg chg="mod">
          <ac:chgData name="Nazih Kalo" userId="S::nazihkalo@uchicago.edu::6078cf7f-6cbc-4982-be83-18fee09ad14a" providerId="AD" clId="Web-{F6C243D7-4CCA-48A5-BF06-891F4136A51C}" dt="2019-12-04T13:56:46.411" v="37" actId="1076"/>
          <ac:spMkLst>
            <pc:docMk/>
            <pc:sldMk cId="4148385759" sldId="277"/>
            <ac:spMk id="3" creationId="{32B10A8D-A1E8-4031-AD1D-7D5A5F2106AC}"/>
          </ac:spMkLst>
        </pc:spChg>
        <pc:graphicFrameChg chg="mod modGraphic">
          <ac:chgData name="Nazih Kalo" userId="S::nazihkalo@uchicago.edu::6078cf7f-6cbc-4982-be83-18fee09ad14a" providerId="AD" clId="Web-{F6C243D7-4CCA-48A5-BF06-891F4136A51C}" dt="2019-12-04T13:56:21.270" v="34"/>
          <ac:graphicFrameMkLst>
            <pc:docMk/>
            <pc:sldMk cId="4148385759" sldId="277"/>
            <ac:graphicFrameMk id="4" creationId="{1DF6D6BD-4E80-4240-9317-3597DACB0B2B}"/>
          </ac:graphicFrameMkLst>
        </pc:graphicFrameChg>
      </pc:sldChg>
      <pc:sldChg chg="modSp">
        <pc:chgData name="Nazih Kalo" userId="S::nazihkalo@uchicago.edu::6078cf7f-6cbc-4982-be83-18fee09ad14a" providerId="AD" clId="Web-{F6C243D7-4CCA-48A5-BF06-891F4136A51C}" dt="2019-12-04T13:57:43.645" v="45" actId="20577"/>
        <pc:sldMkLst>
          <pc:docMk/>
          <pc:sldMk cId="176503461" sldId="284"/>
        </pc:sldMkLst>
        <pc:spChg chg="mod">
          <ac:chgData name="Nazih Kalo" userId="S::nazihkalo@uchicago.edu::6078cf7f-6cbc-4982-be83-18fee09ad14a" providerId="AD" clId="Web-{F6C243D7-4CCA-48A5-BF06-891F4136A51C}" dt="2019-12-04T13:57:43.645" v="45" actId="20577"/>
          <ac:spMkLst>
            <pc:docMk/>
            <pc:sldMk cId="176503461" sldId="284"/>
            <ac:spMk id="21" creationId="{B18E9CBF-0A0C-412A-BDE2-D0A213700E25}"/>
          </ac:spMkLst>
        </pc:spChg>
      </pc:sldChg>
    </pc:docChg>
  </pc:docChgLst>
  <pc:docChgLst>
    <pc:chgData name="Chris Lowe" userId="S::chrislowe@uchicago.edu::e1283b9e-9ad9-4180-84af-447c11988617" providerId="AD" clId="Web-{D37A8AEB-9EDA-4AFE-B636-64EB6403F7E3}"/>
    <pc:docChg chg="modSld">
      <pc:chgData name="Chris Lowe" userId="S::chrislowe@uchicago.edu::e1283b9e-9ad9-4180-84af-447c11988617" providerId="AD" clId="Web-{D37A8AEB-9EDA-4AFE-B636-64EB6403F7E3}" dt="2019-12-04T00:00:13.639" v="0"/>
      <pc:docMkLst>
        <pc:docMk/>
      </pc:docMkLst>
      <pc:sldChg chg="addSp modSp">
        <pc:chgData name="Chris Lowe" userId="S::chrislowe@uchicago.edu::e1283b9e-9ad9-4180-84af-447c11988617" providerId="AD" clId="Web-{D37A8AEB-9EDA-4AFE-B636-64EB6403F7E3}" dt="2019-12-04T00:00:13.639" v="0"/>
        <pc:sldMkLst>
          <pc:docMk/>
          <pc:sldMk cId="317387696" sldId="288"/>
        </pc:sldMkLst>
        <pc:picChg chg="add mod">
          <ac:chgData name="Chris Lowe" userId="S::chrislowe@uchicago.edu::e1283b9e-9ad9-4180-84af-447c11988617" providerId="AD" clId="Web-{D37A8AEB-9EDA-4AFE-B636-64EB6403F7E3}" dt="2019-12-04T00:00:13.639" v="0"/>
          <ac:picMkLst>
            <pc:docMk/>
            <pc:sldMk cId="317387696" sldId="288"/>
            <ac:picMk id="3" creationId="{8B838D5D-32FD-492E-9B22-AEC9880EC11E}"/>
          </ac:picMkLst>
        </pc:picChg>
      </pc:sldChg>
    </pc:docChg>
  </pc:docChgLst>
  <pc:docChgLst>
    <pc:chgData name="Markus Wehr" userId="S::mwehr@uchicago.edu::f5d43035-9b11-40e2-9acf-1358083e53b3" providerId="AD" clId="Web-{D107024B-FB6B-41C0-B40A-45E2896A2D77}"/>
    <pc:docChg chg="modSld">
      <pc:chgData name="Markus Wehr" userId="S::mwehr@uchicago.edu::f5d43035-9b11-40e2-9acf-1358083e53b3" providerId="AD" clId="Web-{D107024B-FB6B-41C0-B40A-45E2896A2D77}" dt="2019-12-02T18:42:52.312" v="18" actId="20577"/>
      <pc:docMkLst>
        <pc:docMk/>
      </pc:docMkLst>
      <pc:sldChg chg="addSp modSp">
        <pc:chgData name="Markus Wehr" userId="S::mwehr@uchicago.edu::f5d43035-9b11-40e2-9acf-1358083e53b3" providerId="AD" clId="Web-{D107024B-FB6B-41C0-B40A-45E2896A2D77}" dt="2019-12-02T18:42:52.312" v="18" actId="20577"/>
        <pc:sldMkLst>
          <pc:docMk/>
          <pc:sldMk cId="4148385759" sldId="277"/>
        </pc:sldMkLst>
        <pc:spChg chg="add mod">
          <ac:chgData name="Markus Wehr" userId="S::mwehr@uchicago.edu::f5d43035-9b11-40e2-9acf-1358083e53b3" providerId="AD" clId="Web-{D107024B-FB6B-41C0-B40A-45E2896A2D77}" dt="2019-12-02T18:42:52.312" v="18" actId="20577"/>
          <ac:spMkLst>
            <pc:docMk/>
            <pc:sldMk cId="4148385759" sldId="277"/>
            <ac:spMk id="3" creationId="{32B10A8D-A1E8-4031-AD1D-7D5A5F2106AC}"/>
          </ac:spMkLst>
        </pc:spChg>
      </pc:sldChg>
    </pc:docChg>
  </pc:docChgLst>
  <pc:docChgLst>
    <pc:chgData name="Nazih Kalo" userId="S::nazihkalo@uchicago.edu::6078cf7f-6cbc-4982-be83-18fee09ad14a" providerId="AD" clId="Web-{E38433EA-07BC-47A5-952F-6516D0FD52EA}"/>
    <pc:docChg chg="modSld">
      <pc:chgData name="Nazih Kalo" userId="S::nazihkalo@uchicago.edu::6078cf7f-6cbc-4982-be83-18fee09ad14a" providerId="AD" clId="Web-{E38433EA-07BC-47A5-952F-6516D0FD52EA}" dt="2020-02-04T06:27:12.607" v="0" actId="1076"/>
      <pc:docMkLst>
        <pc:docMk/>
      </pc:docMkLst>
      <pc:sldChg chg="modSp">
        <pc:chgData name="Nazih Kalo" userId="S::nazihkalo@uchicago.edu::6078cf7f-6cbc-4982-be83-18fee09ad14a" providerId="AD" clId="Web-{E38433EA-07BC-47A5-952F-6516D0FD52EA}" dt="2020-02-04T06:27:12.607" v="0" actId="1076"/>
        <pc:sldMkLst>
          <pc:docMk/>
          <pc:sldMk cId="1081631510" sldId="256"/>
        </pc:sldMkLst>
        <pc:spChg chg="mod">
          <ac:chgData name="Nazih Kalo" userId="S::nazihkalo@uchicago.edu::6078cf7f-6cbc-4982-be83-18fee09ad14a" providerId="AD" clId="Web-{E38433EA-07BC-47A5-952F-6516D0FD52EA}" dt="2020-02-04T06:27:12.607" v="0" actId="1076"/>
          <ac:spMkLst>
            <pc:docMk/>
            <pc:sldMk cId="1081631510" sldId="256"/>
            <ac:spMk id="3" creationId="{AD55ADDC-43CA-4344-BC96-0F3E84AA44A8}"/>
          </ac:spMkLst>
        </pc:spChg>
      </pc:sldChg>
    </pc:docChg>
  </pc:docChgLst>
  <pc:docChgLst>
    <pc:chgData name="Markus Wehr" userId="S::mwehr@uchicago.edu::f5d43035-9b11-40e2-9acf-1358083e53b3" providerId="AD" clId="Web-{D9C64EEF-0180-465F-8A5C-D4F4D916069A}"/>
    <pc:docChg chg="modSld">
      <pc:chgData name="Markus Wehr" userId="S::mwehr@uchicago.edu::f5d43035-9b11-40e2-9acf-1358083e53b3" providerId="AD" clId="Web-{D9C64EEF-0180-465F-8A5C-D4F4D916069A}" dt="2019-12-02T02:01:47.899" v="4" actId="20577"/>
      <pc:docMkLst>
        <pc:docMk/>
      </pc:docMkLst>
      <pc:sldChg chg="modSp">
        <pc:chgData name="Markus Wehr" userId="S::mwehr@uchicago.edu::f5d43035-9b11-40e2-9acf-1358083e53b3" providerId="AD" clId="Web-{D9C64EEF-0180-465F-8A5C-D4F4D916069A}" dt="2019-12-02T02:01:46.774" v="2" actId="20577"/>
        <pc:sldMkLst>
          <pc:docMk/>
          <pc:sldMk cId="2341230084" sldId="283"/>
        </pc:sldMkLst>
        <pc:spChg chg="mod">
          <ac:chgData name="Markus Wehr" userId="S::mwehr@uchicago.edu::f5d43035-9b11-40e2-9acf-1358083e53b3" providerId="AD" clId="Web-{D9C64EEF-0180-465F-8A5C-D4F4D916069A}" dt="2019-12-02T02:01:46.774" v="2" actId="20577"/>
          <ac:spMkLst>
            <pc:docMk/>
            <pc:sldMk cId="2341230084" sldId="283"/>
            <ac:spMk id="14" creationId="{BF677E41-821A-43EC-87AE-471E54E07D40}"/>
          </ac:spMkLst>
        </pc:spChg>
      </pc:sldChg>
    </pc:docChg>
  </pc:docChgLst>
  <pc:docChgLst>
    <pc:chgData name="Markus Wehr" userId="S::mwehr@uchicago.edu::f5d43035-9b11-40e2-9acf-1358083e53b3" providerId="AD" clId="Web-{E1679394-D2F2-438A-9E0E-17C386D091DB}"/>
    <pc:docChg chg="addSld modSld">
      <pc:chgData name="Markus Wehr" userId="S::mwehr@uchicago.edu::f5d43035-9b11-40e2-9acf-1358083e53b3" providerId="AD" clId="Web-{E1679394-D2F2-438A-9E0E-17C386D091DB}" dt="2019-12-04T16:48:08.966" v="14"/>
      <pc:docMkLst>
        <pc:docMk/>
      </pc:docMkLst>
      <pc:sldChg chg="modSp">
        <pc:chgData name="Markus Wehr" userId="S::mwehr@uchicago.edu::f5d43035-9b11-40e2-9acf-1358083e53b3" providerId="AD" clId="Web-{E1679394-D2F2-438A-9E0E-17C386D091DB}" dt="2019-12-04T16:46:32.215" v="0" actId="20577"/>
        <pc:sldMkLst>
          <pc:docMk/>
          <pc:sldMk cId="3182985174" sldId="295"/>
        </pc:sldMkLst>
        <pc:spChg chg="mod">
          <ac:chgData name="Markus Wehr" userId="S::mwehr@uchicago.edu::f5d43035-9b11-40e2-9acf-1358083e53b3" providerId="AD" clId="Web-{E1679394-D2F2-438A-9E0E-17C386D091DB}" dt="2019-12-04T16:46:32.215" v="0" actId="20577"/>
          <ac:spMkLst>
            <pc:docMk/>
            <pc:sldMk cId="3182985174" sldId="295"/>
            <ac:spMk id="3" creationId="{11D498EA-1528-4789-86C4-094BAE1135FF}"/>
          </ac:spMkLst>
        </pc:spChg>
      </pc:sldChg>
      <pc:sldChg chg="addSp delSp modSp">
        <pc:chgData name="Markus Wehr" userId="S::mwehr@uchicago.edu::f5d43035-9b11-40e2-9acf-1358083e53b3" providerId="AD" clId="Web-{E1679394-D2F2-438A-9E0E-17C386D091DB}" dt="2019-12-04T16:47:16.653" v="3"/>
        <pc:sldMkLst>
          <pc:docMk/>
          <pc:sldMk cId="1208310287" sldId="298"/>
        </pc:sldMkLst>
        <pc:picChg chg="add del mod">
          <ac:chgData name="Markus Wehr" userId="S::mwehr@uchicago.edu::f5d43035-9b11-40e2-9acf-1358083e53b3" providerId="AD" clId="Web-{E1679394-D2F2-438A-9E0E-17C386D091DB}" dt="2019-12-04T16:47:16.653" v="3"/>
          <ac:picMkLst>
            <pc:docMk/>
            <pc:sldMk cId="1208310287" sldId="298"/>
            <ac:picMk id="3" creationId="{BC3F335B-EBB9-4C25-87AE-50D3CBB48556}"/>
          </ac:picMkLst>
        </pc:picChg>
      </pc:sldChg>
      <pc:sldChg chg="addSp delSp modSp add replId">
        <pc:chgData name="Markus Wehr" userId="S::mwehr@uchicago.edu::f5d43035-9b11-40e2-9acf-1358083e53b3" providerId="AD" clId="Web-{E1679394-D2F2-438A-9E0E-17C386D091DB}" dt="2019-12-04T16:48:08.966" v="14"/>
        <pc:sldMkLst>
          <pc:docMk/>
          <pc:sldMk cId="4207573401" sldId="310"/>
        </pc:sldMkLst>
        <pc:spChg chg="del">
          <ac:chgData name="Markus Wehr" userId="S::mwehr@uchicago.edu::f5d43035-9b11-40e2-9acf-1358083e53b3" providerId="AD" clId="Web-{E1679394-D2F2-438A-9E0E-17C386D091DB}" dt="2019-12-04T16:47:38.700" v="5"/>
          <ac:spMkLst>
            <pc:docMk/>
            <pc:sldMk cId="4207573401" sldId="310"/>
            <ac:spMk id="10" creationId="{AA965470-41E8-474D-BE90-1615576E0C9A}"/>
          </ac:spMkLst>
        </pc:spChg>
        <pc:spChg chg="del">
          <ac:chgData name="Markus Wehr" userId="S::mwehr@uchicago.edu::f5d43035-9b11-40e2-9acf-1358083e53b3" providerId="AD" clId="Web-{E1679394-D2F2-438A-9E0E-17C386D091DB}" dt="2019-12-04T16:47:46.716" v="8"/>
          <ac:spMkLst>
            <pc:docMk/>
            <pc:sldMk cId="4207573401" sldId="310"/>
            <ac:spMk id="11" creationId="{6BC0B057-A6ED-423E-BCD5-71CBC4767ECC}"/>
          </ac:spMkLst>
        </pc:spChg>
        <pc:spChg chg="del">
          <ac:chgData name="Markus Wehr" userId="S::mwehr@uchicago.edu::f5d43035-9b11-40e2-9acf-1358083e53b3" providerId="AD" clId="Web-{E1679394-D2F2-438A-9E0E-17C386D091DB}" dt="2019-12-04T16:47:46.716" v="7"/>
          <ac:spMkLst>
            <pc:docMk/>
            <pc:sldMk cId="4207573401" sldId="310"/>
            <ac:spMk id="12" creationId="{9385CC29-ACB9-416C-866D-2DABE2C21C6D}"/>
          </ac:spMkLst>
        </pc:spChg>
        <pc:picChg chg="add del mod">
          <ac:chgData name="Markus Wehr" userId="S::mwehr@uchicago.edu::f5d43035-9b11-40e2-9acf-1358083e53b3" providerId="AD" clId="Web-{E1679394-D2F2-438A-9E0E-17C386D091DB}" dt="2019-12-04T16:48:08.966" v="14"/>
          <ac:picMkLst>
            <pc:docMk/>
            <pc:sldMk cId="4207573401" sldId="310"/>
            <ac:picMk id="3" creationId="{2D64A83E-14E6-4DBE-AD96-E4C1EE0C93AD}"/>
          </ac:picMkLst>
        </pc:picChg>
        <pc:picChg chg="del">
          <ac:chgData name="Markus Wehr" userId="S::mwehr@uchicago.edu::f5d43035-9b11-40e2-9acf-1358083e53b3" providerId="AD" clId="Web-{E1679394-D2F2-438A-9E0E-17C386D091DB}" dt="2019-12-04T16:47:46.716" v="12"/>
          <ac:picMkLst>
            <pc:docMk/>
            <pc:sldMk cId="4207573401" sldId="310"/>
            <ac:picMk id="1030" creationId="{7AC705A2-467B-4398-BD3C-1FD79F1EDB01}"/>
          </ac:picMkLst>
        </pc:picChg>
        <pc:picChg chg="del">
          <ac:chgData name="Markus Wehr" userId="S::mwehr@uchicago.edu::f5d43035-9b11-40e2-9acf-1358083e53b3" providerId="AD" clId="Web-{E1679394-D2F2-438A-9E0E-17C386D091DB}" dt="2019-12-04T16:47:46.716" v="11"/>
          <ac:picMkLst>
            <pc:docMk/>
            <pc:sldMk cId="4207573401" sldId="310"/>
            <ac:picMk id="1032" creationId="{2EDD7586-74ED-4248-B2A4-BD901570E1E0}"/>
          </ac:picMkLst>
        </pc:picChg>
        <pc:picChg chg="del">
          <ac:chgData name="Markus Wehr" userId="S::mwehr@uchicago.edu::f5d43035-9b11-40e2-9acf-1358083e53b3" providerId="AD" clId="Web-{E1679394-D2F2-438A-9E0E-17C386D091DB}" dt="2019-12-04T16:47:46.716" v="10"/>
          <ac:picMkLst>
            <pc:docMk/>
            <pc:sldMk cId="4207573401" sldId="310"/>
            <ac:picMk id="1034" creationId="{559508F5-AF70-4E8A-AE25-B39B5F346F84}"/>
          </ac:picMkLst>
        </pc:picChg>
        <pc:picChg chg="del">
          <ac:chgData name="Markus Wehr" userId="S::mwehr@uchicago.edu::f5d43035-9b11-40e2-9acf-1358083e53b3" providerId="AD" clId="Web-{E1679394-D2F2-438A-9E0E-17C386D091DB}" dt="2019-12-04T16:47:46.716" v="9"/>
          <ac:picMkLst>
            <pc:docMk/>
            <pc:sldMk cId="4207573401" sldId="310"/>
            <ac:picMk id="1036" creationId="{DE165320-1227-4757-88F0-09E84D1D957B}"/>
          </ac:picMkLst>
        </pc:picChg>
        <pc:picChg chg="del">
          <ac:chgData name="Markus Wehr" userId="S::mwehr@uchicago.edu::f5d43035-9b11-40e2-9acf-1358083e53b3" providerId="AD" clId="Web-{E1679394-D2F2-438A-9E0E-17C386D091DB}" dt="2019-12-04T16:47:46.700" v="6"/>
          <ac:picMkLst>
            <pc:docMk/>
            <pc:sldMk cId="4207573401" sldId="310"/>
            <ac:picMk id="1040" creationId="{7AF2451F-39B9-4B9D-AC60-8B9F04BE171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D943EA-1060-4CD5-B939-1B2F2DAA665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C8FE488-058C-4107-BA9B-92E3D49167C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145F670-3784-4823-813A-BFC27D2EB0B6}" type="datetimeFigureOut">
              <a:rPr lang="en-US" smtClean="0"/>
              <a:t>2/3/2020</a:t>
            </a:fld>
            <a:endParaRPr lang="en-US"/>
          </a:p>
        </p:txBody>
      </p:sp>
      <p:sp>
        <p:nvSpPr>
          <p:cNvPr id="4" name="Footer Placeholder 3">
            <a:extLst>
              <a:ext uri="{FF2B5EF4-FFF2-40B4-BE49-F238E27FC236}">
                <a16:creationId xmlns:a16="http://schemas.microsoft.com/office/drawing/2014/main" id="{16FBB868-22D2-450C-ACDB-A5E52B7FD15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9D21A11-3ABC-4B2C-B1EE-3C3523CF72B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B3E9F80-7433-4ED2-8D74-07E289E7B3E6}" type="slidenum">
              <a:rPr lang="en-US" smtClean="0"/>
              <a:t>‹#›</a:t>
            </a:fld>
            <a:endParaRPr lang="en-US"/>
          </a:p>
        </p:txBody>
      </p:sp>
    </p:spTree>
    <p:extLst>
      <p:ext uri="{BB962C8B-B14F-4D97-AF65-F5344CB8AC3E}">
        <p14:creationId xmlns:p14="http://schemas.microsoft.com/office/powerpoint/2010/main" val="7217702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4752A2-0661-4B89-9438-5824F1E7463D}" type="datetimeFigureOut">
              <a:rPr lang="en-US"/>
              <a:t>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CDEF2E-C1F0-4112-9CDA-E370ECE501E1}" type="slidenum">
              <a:rPr lang="en-US"/>
              <a:t>‹#›</a:t>
            </a:fld>
            <a:endParaRPr lang="en-US"/>
          </a:p>
        </p:txBody>
      </p:sp>
    </p:spTree>
    <p:extLst>
      <p:ext uri="{BB962C8B-B14F-4D97-AF65-F5344CB8AC3E}">
        <p14:creationId xmlns:p14="http://schemas.microsoft.com/office/powerpoint/2010/main" val="22684066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Realized that the dataset is highly imbalanced</a:t>
            </a:r>
          </a:p>
          <a:p>
            <a:pPr marL="171450" indent="-171450">
              <a:buFontTx/>
              <a:buChar char="-"/>
            </a:pPr>
            <a:r>
              <a:rPr lang="en-US" dirty="0"/>
              <a:t>Two options:</a:t>
            </a:r>
          </a:p>
          <a:p>
            <a:pPr marL="628650" lvl="1" indent="-171450">
              <a:buFontTx/>
              <a:buChar char="-"/>
            </a:pPr>
            <a:r>
              <a:rPr lang="en-US" dirty="0"/>
              <a:t>under-sampling, which would reduce the size and be more feasible computationally, but loose some data</a:t>
            </a:r>
          </a:p>
          <a:p>
            <a:pPr marL="628650" lvl="1" indent="-171450">
              <a:buFontTx/>
              <a:buChar char="-"/>
            </a:pPr>
            <a:r>
              <a:rPr lang="en-US" dirty="0"/>
              <a:t>Over-sampling, for example creating new instances using SMOTE</a:t>
            </a:r>
          </a:p>
          <a:p>
            <a:pPr marL="457200" lvl="1" indent="0">
              <a:buFontTx/>
              <a:buNone/>
            </a:pPr>
            <a:r>
              <a:rPr lang="en-US" dirty="0"/>
              <a:t>- Decided to under-sample, because we could barely handle the size of the original dataset</a:t>
            </a:r>
          </a:p>
        </p:txBody>
      </p:sp>
      <p:sp>
        <p:nvSpPr>
          <p:cNvPr id="4" name="Slide Number Placeholder 3"/>
          <p:cNvSpPr>
            <a:spLocks noGrp="1"/>
          </p:cNvSpPr>
          <p:nvPr>
            <p:ph type="sldNum" sz="quarter" idx="5"/>
          </p:nvPr>
        </p:nvSpPr>
        <p:spPr/>
        <p:txBody>
          <a:bodyPr/>
          <a:lstStyle/>
          <a:p>
            <a:fld id="{EECDEF2E-C1F0-4112-9CDA-E370ECE501E1}" type="slidenum">
              <a:rPr lang="en-US" smtClean="0"/>
              <a:t>10</a:t>
            </a:fld>
            <a:endParaRPr lang="en-US"/>
          </a:p>
        </p:txBody>
      </p:sp>
    </p:spTree>
    <p:extLst>
      <p:ext uri="{BB962C8B-B14F-4D97-AF65-F5344CB8AC3E}">
        <p14:creationId xmlns:p14="http://schemas.microsoft.com/office/powerpoint/2010/main" val="469077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Then moved on to divide our dataset into train and test by 70 to 30, stratified by the target column</a:t>
            </a:r>
          </a:p>
          <a:p>
            <a:pPr marL="171450" indent="-171450">
              <a:buFontTx/>
              <a:buChar char="-"/>
            </a:pPr>
            <a:endParaRPr lang="en-US" dirty="0"/>
          </a:p>
          <a:p>
            <a:pPr marL="171450" indent="-171450">
              <a:buFontTx/>
              <a:buChar char="-"/>
            </a:pPr>
            <a:r>
              <a:rPr lang="en-US" dirty="0"/>
              <a:t>Also used </a:t>
            </a:r>
            <a:r>
              <a:rPr lang="en-US" dirty="0" err="1"/>
              <a:t>StandardScaler</a:t>
            </a:r>
            <a:r>
              <a:rPr lang="en-US" dirty="0"/>
              <a:t> to normalize count features to zero mean and standard deviation of zero</a:t>
            </a:r>
          </a:p>
          <a:p>
            <a:pPr marL="171450" indent="-171450">
              <a:buFontTx/>
              <a:buChar char="-"/>
            </a:pPr>
            <a:r>
              <a:rPr lang="en-US" dirty="0"/>
              <a:t>This is not necessary for all models, but there is also no harm to it, and it can actually improve speed of computation for example</a:t>
            </a:r>
          </a:p>
        </p:txBody>
      </p:sp>
      <p:sp>
        <p:nvSpPr>
          <p:cNvPr id="4" name="Slide Number Placeholder 3"/>
          <p:cNvSpPr>
            <a:spLocks noGrp="1"/>
          </p:cNvSpPr>
          <p:nvPr>
            <p:ph type="sldNum" sz="quarter" idx="5"/>
          </p:nvPr>
        </p:nvSpPr>
        <p:spPr/>
        <p:txBody>
          <a:bodyPr/>
          <a:lstStyle/>
          <a:p>
            <a:fld id="{EECDEF2E-C1F0-4112-9CDA-E370ECE501E1}" type="slidenum">
              <a:rPr lang="en-US" smtClean="0"/>
              <a:t>24</a:t>
            </a:fld>
            <a:endParaRPr lang="en-US"/>
          </a:p>
        </p:txBody>
      </p:sp>
    </p:spTree>
    <p:extLst>
      <p:ext uri="{BB962C8B-B14F-4D97-AF65-F5344CB8AC3E}">
        <p14:creationId xmlns:p14="http://schemas.microsoft.com/office/powerpoint/2010/main" val="1383084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then looked at the feature importance based on Random Forest and Logistic Regression, based on Information Gain and Beta coefficients respectively</a:t>
            </a:r>
          </a:p>
          <a:p>
            <a:pPr marL="171450" indent="-171450">
              <a:buFontTx/>
              <a:buChar char="-"/>
            </a:pPr>
            <a:r>
              <a:rPr lang="en-US" dirty="0"/>
              <a:t>Ranked features by importance</a:t>
            </a:r>
          </a:p>
          <a:p>
            <a:pPr marL="171450" indent="-171450">
              <a:buFontTx/>
              <a:buChar char="-"/>
            </a:pPr>
            <a:r>
              <a:rPr lang="en-US" dirty="0"/>
              <a:t>Calculated cumulative sum of importance</a:t>
            </a:r>
          </a:p>
          <a:p>
            <a:pPr marL="171450" indent="-171450">
              <a:buFontTx/>
              <a:buChar char="-"/>
            </a:pPr>
            <a:r>
              <a:rPr lang="en-US" dirty="0"/>
              <a:t>Calculated cumulative percentage</a:t>
            </a:r>
          </a:p>
          <a:p>
            <a:pPr marL="171450" indent="-171450">
              <a:buFontTx/>
              <a:buChar char="-"/>
            </a:pPr>
            <a:r>
              <a:rPr lang="en-US" dirty="0"/>
              <a:t>Deleted all features that were not within the first 95% for both Logit and Random Forest</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ECDEF2E-C1F0-4112-9CDA-E370ECE501E1}" type="slidenum">
              <a:rPr lang="en-US" smtClean="0"/>
              <a:t>25</a:t>
            </a:fld>
            <a:endParaRPr lang="en-US"/>
          </a:p>
        </p:txBody>
      </p:sp>
    </p:spTree>
    <p:extLst>
      <p:ext uri="{BB962C8B-B14F-4D97-AF65-F5344CB8AC3E}">
        <p14:creationId xmlns:p14="http://schemas.microsoft.com/office/powerpoint/2010/main" val="3724677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now ran all three models on the reduced dataset</a:t>
            </a:r>
          </a:p>
          <a:p>
            <a:pPr marL="171450" indent="-171450">
              <a:buFontTx/>
              <a:buChar char="-"/>
            </a:pPr>
            <a:r>
              <a:rPr lang="en-US" dirty="0"/>
              <a:t>We see that the Logit model improved a little bit by about 3% based on F1-score</a:t>
            </a:r>
          </a:p>
          <a:p>
            <a:pPr marL="171450" indent="-171450">
              <a:buFontTx/>
              <a:buChar char="-"/>
            </a:pPr>
            <a:r>
              <a:rPr lang="en-US" dirty="0"/>
              <a:t>Random Forest and </a:t>
            </a:r>
            <a:r>
              <a:rPr lang="en-US" dirty="0" err="1"/>
              <a:t>XGBoost</a:t>
            </a:r>
            <a:r>
              <a:rPr lang="en-US" dirty="0"/>
              <a:t> return perfect fit, so most likely they are overfit</a:t>
            </a:r>
          </a:p>
          <a:p>
            <a:pPr marL="171450" indent="-171450">
              <a:buFontTx/>
              <a:buChar char="-"/>
            </a:pPr>
            <a:r>
              <a:rPr lang="en-US" dirty="0"/>
              <a:t>We suspect that this extreme overfit is mostly due to the fact that we under-sampled, but more on that in a minute</a:t>
            </a:r>
          </a:p>
        </p:txBody>
      </p:sp>
      <p:sp>
        <p:nvSpPr>
          <p:cNvPr id="4" name="Slide Number Placeholder 3"/>
          <p:cNvSpPr>
            <a:spLocks noGrp="1"/>
          </p:cNvSpPr>
          <p:nvPr>
            <p:ph type="sldNum" sz="quarter" idx="5"/>
          </p:nvPr>
        </p:nvSpPr>
        <p:spPr/>
        <p:txBody>
          <a:bodyPr/>
          <a:lstStyle/>
          <a:p>
            <a:fld id="{EECDEF2E-C1F0-4112-9CDA-E370ECE501E1}" type="slidenum">
              <a:rPr lang="en-US" smtClean="0"/>
              <a:t>26</a:t>
            </a:fld>
            <a:endParaRPr lang="en-US"/>
          </a:p>
        </p:txBody>
      </p:sp>
    </p:spTree>
    <p:extLst>
      <p:ext uri="{BB962C8B-B14F-4D97-AF65-F5344CB8AC3E}">
        <p14:creationId xmlns:p14="http://schemas.microsoft.com/office/powerpoint/2010/main" val="3551751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then tried to regularize the models by performing some parameter tuning</a:t>
            </a:r>
          </a:p>
          <a:p>
            <a:pPr marL="171450" indent="-171450">
              <a:buFontTx/>
              <a:buChar char="-"/>
            </a:pPr>
            <a:r>
              <a:rPr lang="en-US" dirty="0"/>
              <a:t>Logistic Regression actually </a:t>
            </a:r>
            <a:r>
              <a:rPr lang="en-US" dirty="0" err="1"/>
              <a:t>imporved</a:t>
            </a:r>
            <a:r>
              <a:rPr lang="en-US" dirty="0"/>
              <a:t> by about another percent to 79% F1-score</a:t>
            </a:r>
          </a:p>
          <a:p>
            <a:pPr marL="171450" indent="-171450">
              <a:buFontTx/>
              <a:buChar char="-"/>
            </a:pPr>
            <a:r>
              <a:rPr lang="en-US" dirty="0"/>
              <a:t>Random Forest and </a:t>
            </a:r>
            <a:r>
              <a:rPr lang="en-US" dirty="0" err="1"/>
              <a:t>XGBoost</a:t>
            </a:r>
            <a:r>
              <a:rPr lang="en-US" dirty="0"/>
              <a:t> didn’t change, still overfit</a:t>
            </a:r>
          </a:p>
          <a:p>
            <a:pPr marL="171450" indent="-171450">
              <a:buFontTx/>
              <a:buChar char="-"/>
            </a:pPr>
            <a:r>
              <a:rPr lang="en-US" dirty="0"/>
              <a:t>We decided to select </a:t>
            </a:r>
            <a:r>
              <a:rPr lang="en-US" dirty="0" err="1"/>
              <a:t>XGBoost</a:t>
            </a:r>
            <a:r>
              <a:rPr lang="en-US" dirty="0"/>
              <a:t> nonetheless, since it can handle imbalanced data very well, and we expect the holdout set to be similarly imbalanced as the training set</a:t>
            </a:r>
          </a:p>
        </p:txBody>
      </p:sp>
      <p:sp>
        <p:nvSpPr>
          <p:cNvPr id="4" name="Slide Number Placeholder 3"/>
          <p:cNvSpPr>
            <a:spLocks noGrp="1"/>
          </p:cNvSpPr>
          <p:nvPr>
            <p:ph type="sldNum" sz="quarter" idx="5"/>
          </p:nvPr>
        </p:nvSpPr>
        <p:spPr/>
        <p:txBody>
          <a:bodyPr/>
          <a:lstStyle/>
          <a:p>
            <a:fld id="{EECDEF2E-C1F0-4112-9CDA-E370ECE501E1}" type="slidenum">
              <a:rPr lang="en-US" smtClean="0"/>
              <a:t>27</a:t>
            </a:fld>
            <a:endParaRPr lang="en-US"/>
          </a:p>
        </p:txBody>
      </p:sp>
    </p:spTree>
    <p:extLst>
      <p:ext uri="{BB962C8B-B14F-4D97-AF65-F5344CB8AC3E}">
        <p14:creationId xmlns:p14="http://schemas.microsoft.com/office/powerpoint/2010/main" val="1960232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Finally, something more on the problem of balancing your dataset</a:t>
            </a:r>
          </a:p>
          <a:p>
            <a:pPr marL="171450" indent="-171450">
              <a:buFontTx/>
              <a:buChar char="-"/>
            </a:pPr>
            <a:r>
              <a:rPr lang="en-US" dirty="0"/>
              <a:t>We found this very good paper in which they discuss the problems that can arise from balancing your data and how to solve it</a:t>
            </a:r>
          </a:p>
          <a:p>
            <a:pPr marL="171450" indent="-171450">
              <a:buFontTx/>
              <a:buChar char="-"/>
            </a:pPr>
            <a:r>
              <a:rPr lang="en-US" dirty="0"/>
              <a:t>Basically, the problem is that by balancing the dataset, the models learn a different distribution, in which a download for example is way more likely than in real life.</a:t>
            </a:r>
          </a:p>
          <a:p>
            <a:pPr marL="171450" indent="-171450">
              <a:buFontTx/>
              <a:buChar char="-"/>
            </a:pPr>
            <a:r>
              <a:rPr lang="en-US" dirty="0"/>
              <a:t>To adjust for this, when applying the final model to the real world, you need to change the probability threshold from 50% so that it counterbalances the effect</a:t>
            </a:r>
          </a:p>
          <a:p>
            <a:pPr marL="171450" indent="-171450">
              <a:buFontTx/>
              <a:buChar char="-"/>
            </a:pPr>
            <a:r>
              <a:rPr lang="en-US" dirty="0"/>
              <a:t>In our case, we would need to set the threshold a lot higher</a:t>
            </a:r>
          </a:p>
          <a:p>
            <a:pPr marL="171450" indent="-171450">
              <a:buFontTx/>
              <a:buChar char="-"/>
            </a:pPr>
            <a:r>
              <a:rPr lang="en-US" dirty="0"/>
              <a:t>There are sophisticated Bayesian models to derive the perfect threshold, but because of time constrains, we were not able to implement these</a:t>
            </a:r>
          </a:p>
          <a:p>
            <a:pPr marL="171450" indent="-171450">
              <a:buFontTx/>
              <a:buChar char="-"/>
            </a:pPr>
            <a:r>
              <a:rPr lang="en-US" dirty="0"/>
              <a:t>So, in our case we do kind of a naïve approach and just select a threshold based on the histogram of the </a:t>
            </a:r>
            <a:r>
              <a:rPr lang="en-US" dirty="0" err="1"/>
              <a:t>probabilitis</a:t>
            </a:r>
            <a:r>
              <a:rPr lang="en-US" dirty="0"/>
              <a:t> for downloads</a:t>
            </a:r>
          </a:p>
          <a:p>
            <a:pPr marL="171450" indent="-171450">
              <a:buFontTx/>
              <a:buChar char="-"/>
            </a:pPr>
            <a:r>
              <a:rPr lang="en-US" dirty="0"/>
              <a:t>For </a:t>
            </a:r>
            <a:r>
              <a:rPr lang="en-US" dirty="0" err="1"/>
              <a:t>XGBoost</a:t>
            </a:r>
            <a:r>
              <a:rPr lang="en-US" dirty="0"/>
              <a:t>, for example, we would select a threshold of somewhere beyond 90%</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ECDEF2E-C1F0-4112-9CDA-E370ECE501E1}" type="slidenum">
              <a:rPr lang="en-US" smtClean="0"/>
              <a:t>28</a:t>
            </a:fld>
            <a:endParaRPr lang="en-US"/>
          </a:p>
        </p:txBody>
      </p:sp>
    </p:spTree>
    <p:extLst>
      <p:ext uri="{BB962C8B-B14F-4D97-AF65-F5344CB8AC3E}">
        <p14:creationId xmlns:p14="http://schemas.microsoft.com/office/powerpoint/2010/main" val="1302188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see that there are a lot of categories for </a:t>
            </a:r>
            <a:r>
              <a:rPr lang="en-US" dirty="0" err="1"/>
              <a:t>ip</a:t>
            </a:r>
            <a:r>
              <a:rPr lang="en-US" dirty="0"/>
              <a:t> and device</a:t>
            </a:r>
          </a:p>
          <a:p>
            <a:pPr marL="171450" indent="-171450">
              <a:buFontTx/>
              <a:buChar char="-"/>
            </a:pPr>
            <a:r>
              <a:rPr lang="en-US" dirty="0"/>
              <a:t>Total downloads vary by hour (go down in the evening), but conversion rate stays almost the same the whole day</a:t>
            </a:r>
          </a:p>
          <a:p>
            <a:pPr marL="171450" indent="-171450">
              <a:buFontTx/>
              <a:buChar char="-"/>
            </a:pPr>
            <a:r>
              <a:rPr lang="en-US" dirty="0"/>
              <a:t>So, most likely fraud is </a:t>
            </a:r>
            <a:r>
              <a:rPr lang="en-US" dirty="0" err="1"/>
              <a:t>committet</a:t>
            </a:r>
            <a:r>
              <a:rPr lang="en-US" dirty="0"/>
              <a:t> at a similar ratio all day </a:t>
            </a:r>
          </a:p>
        </p:txBody>
      </p:sp>
      <p:sp>
        <p:nvSpPr>
          <p:cNvPr id="4" name="Slide Number Placeholder 3"/>
          <p:cNvSpPr>
            <a:spLocks noGrp="1"/>
          </p:cNvSpPr>
          <p:nvPr>
            <p:ph type="sldNum" sz="quarter" idx="5"/>
          </p:nvPr>
        </p:nvSpPr>
        <p:spPr/>
        <p:txBody>
          <a:bodyPr/>
          <a:lstStyle/>
          <a:p>
            <a:fld id="{EECDEF2E-C1F0-4112-9CDA-E370ECE501E1}" type="slidenum">
              <a:rPr lang="en-US" smtClean="0"/>
              <a:t>11</a:t>
            </a:fld>
            <a:endParaRPr lang="en-US"/>
          </a:p>
        </p:txBody>
      </p:sp>
    </p:spTree>
    <p:extLst>
      <p:ext uri="{BB962C8B-B14F-4D97-AF65-F5344CB8AC3E}">
        <p14:creationId xmlns:p14="http://schemas.microsoft.com/office/powerpoint/2010/main" val="9314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a:t>
            </a:r>
            <a:r>
              <a:rPr lang="en-US" dirty="0" err="1"/>
              <a:t>plottet</a:t>
            </a:r>
            <a:r>
              <a:rPr lang="en-US" dirty="0"/>
              <a:t> the 100 devices with the most clicks in absolute terms and on a second axis looked at the conversion rate</a:t>
            </a:r>
          </a:p>
          <a:p>
            <a:pPr marL="171450" indent="-171450">
              <a:buFontTx/>
              <a:buChar char="-"/>
            </a:pPr>
            <a:r>
              <a:rPr lang="en-US" dirty="0"/>
              <a:t>Here we see that most of the clicks come from one device, so this is also the device where most fraud comes from</a:t>
            </a:r>
          </a:p>
          <a:p>
            <a:pPr marL="171450" indent="-171450">
              <a:buFontTx/>
              <a:buChar char="-"/>
            </a:pPr>
            <a:r>
              <a:rPr lang="en-US" dirty="0"/>
              <a:t>We only kept devices one and two and grouped all other devices into one group</a:t>
            </a:r>
          </a:p>
        </p:txBody>
      </p:sp>
      <p:sp>
        <p:nvSpPr>
          <p:cNvPr id="4" name="Slide Number Placeholder 3"/>
          <p:cNvSpPr>
            <a:spLocks noGrp="1"/>
          </p:cNvSpPr>
          <p:nvPr>
            <p:ph type="sldNum" sz="quarter" idx="5"/>
          </p:nvPr>
        </p:nvSpPr>
        <p:spPr/>
        <p:txBody>
          <a:bodyPr/>
          <a:lstStyle/>
          <a:p>
            <a:fld id="{EECDEF2E-C1F0-4112-9CDA-E370ECE501E1}" type="slidenum">
              <a:rPr lang="en-US" smtClean="0"/>
              <a:t>12</a:t>
            </a:fld>
            <a:endParaRPr lang="en-US"/>
          </a:p>
        </p:txBody>
      </p:sp>
    </p:spTree>
    <p:extLst>
      <p:ext uri="{BB962C8B-B14F-4D97-AF65-F5344CB8AC3E}">
        <p14:creationId xmlns:p14="http://schemas.microsoft.com/office/powerpoint/2010/main" val="3314175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Same graph for </a:t>
            </a:r>
            <a:r>
              <a:rPr lang="en-US" dirty="0" err="1"/>
              <a:t>ip</a:t>
            </a:r>
            <a:r>
              <a:rPr lang="en-US" dirty="0"/>
              <a:t> addresses</a:t>
            </a:r>
          </a:p>
          <a:p>
            <a:pPr marL="171450" indent="-171450">
              <a:buFontTx/>
              <a:buChar char="-"/>
            </a:pPr>
            <a:r>
              <a:rPr lang="en-US" dirty="0"/>
              <a:t>It seems like even </a:t>
            </a:r>
            <a:r>
              <a:rPr lang="en-US" dirty="0" err="1"/>
              <a:t>ips</a:t>
            </a:r>
            <a:r>
              <a:rPr lang="en-US" dirty="0"/>
              <a:t> with a lot of clicks do not necessarily commit more fraud</a:t>
            </a:r>
          </a:p>
        </p:txBody>
      </p:sp>
      <p:sp>
        <p:nvSpPr>
          <p:cNvPr id="4" name="Slide Number Placeholder 3"/>
          <p:cNvSpPr>
            <a:spLocks noGrp="1"/>
          </p:cNvSpPr>
          <p:nvPr>
            <p:ph type="sldNum" sz="quarter" idx="5"/>
          </p:nvPr>
        </p:nvSpPr>
        <p:spPr/>
        <p:txBody>
          <a:bodyPr/>
          <a:lstStyle/>
          <a:p>
            <a:fld id="{EECDEF2E-C1F0-4112-9CDA-E370ECE501E1}" type="slidenum">
              <a:rPr lang="en-US" smtClean="0"/>
              <a:t>13</a:t>
            </a:fld>
            <a:endParaRPr lang="en-US"/>
          </a:p>
        </p:txBody>
      </p:sp>
    </p:spTree>
    <p:extLst>
      <p:ext uri="{BB962C8B-B14F-4D97-AF65-F5344CB8AC3E}">
        <p14:creationId xmlns:p14="http://schemas.microsoft.com/office/powerpoint/2010/main" val="1518592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For channels, we see a very different picture</a:t>
            </a:r>
          </a:p>
          <a:p>
            <a:pPr marL="171450" indent="-171450">
              <a:buFontTx/>
              <a:buChar char="-"/>
            </a:pPr>
            <a:r>
              <a:rPr lang="en-US" dirty="0"/>
              <a:t>Channels with a lot of clicks have a significantly lower conversion rate, which means a lot of clicks indicate fraudulent channels</a:t>
            </a:r>
          </a:p>
        </p:txBody>
      </p:sp>
      <p:sp>
        <p:nvSpPr>
          <p:cNvPr id="4" name="Slide Number Placeholder 3"/>
          <p:cNvSpPr>
            <a:spLocks noGrp="1"/>
          </p:cNvSpPr>
          <p:nvPr>
            <p:ph type="sldNum" sz="quarter" idx="5"/>
          </p:nvPr>
        </p:nvSpPr>
        <p:spPr/>
        <p:txBody>
          <a:bodyPr/>
          <a:lstStyle/>
          <a:p>
            <a:fld id="{EECDEF2E-C1F0-4112-9CDA-E370ECE501E1}" type="slidenum">
              <a:rPr lang="en-US" smtClean="0"/>
              <a:t>14</a:t>
            </a:fld>
            <a:endParaRPr lang="en-US"/>
          </a:p>
        </p:txBody>
      </p:sp>
    </p:spTree>
    <p:extLst>
      <p:ext uri="{BB962C8B-B14F-4D97-AF65-F5344CB8AC3E}">
        <p14:creationId xmlns:p14="http://schemas.microsoft.com/office/powerpoint/2010/main" val="350322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same for apps, more clicks mean more fraud</a:t>
            </a:r>
          </a:p>
          <a:p>
            <a:pPr marL="171450" indent="-171450">
              <a:buFontTx/>
              <a:buChar char="-"/>
            </a:pPr>
            <a:r>
              <a:rPr lang="en-US" dirty="0"/>
              <a:t>Makes sense, since the app providers are mostly the ones committing the fraud</a:t>
            </a:r>
          </a:p>
        </p:txBody>
      </p:sp>
      <p:sp>
        <p:nvSpPr>
          <p:cNvPr id="4" name="Slide Number Placeholder 3"/>
          <p:cNvSpPr>
            <a:spLocks noGrp="1"/>
          </p:cNvSpPr>
          <p:nvPr>
            <p:ph type="sldNum" sz="quarter" idx="5"/>
          </p:nvPr>
        </p:nvSpPr>
        <p:spPr/>
        <p:txBody>
          <a:bodyPr/>
          <a:lstStyle/>
          <a:p>
            <a:fld id="{EECDEF2E-C1F0-4112-9CDA-E370ECE501E1}" type="slidenum">
              <a:rPr lang="en-US" smtClean="0"/>
              <a:t>15</a:t>
            </a:fld>
            <a:endParaRPr lang="en-US"/>
          </a:p>
        </p:txBody>
      </p:sp>
    </p:spTree>
    <p:extLst>
      <p:ext uri="{BB962C8B-B14F-4D97-AF65-F5344CB8AC3E}">
        <p14:creationId xmlns:p14="http://schemas.microsoft.com/office/powerpoint/2010/main" val="3579356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Again, for operating systems we see the same trend, more clicks are most likely associated with more fraud</a:t>
            </a:r>
          </a:p>
          <a:p>
            <a:pPr marL="171450" indent="-171450">
              <a:buFontTx/>
              <a:buChar char="-"/>
            </a:pPr>
            <a:endParaRPr lang="en-US" dirty="0"/>
          </a:p>
          <a:p>
            <a:pPr marL="171450" indent="-171450">
              <a:buFontTx/>
              <a:buChar char="-"/>
            </a:pPr>
            <a:r>
              <a:rPr lang="en-US" dirty="0"/>
              <a:t>To summarize: From the EDA we suspect especially channels, apps, and operating systems to be fraudulent, if they have a high absolute number of clicks on ads</a:t>
            </a:r>
          </a:p>
        </p:txBody>
      </p:sp>
      <p:sp>
        <p:nvSpPr>
          <p:cNvPr id="4" name="Slide Number Placeholder 3"/>
          <p:cNvSpPr>
            <a:spLocks noGrp="1"/>
          </p:cNvSpPr>
          <p:nvPr>
            <p:ph type="sldNum" sz="quarter" idx="5"/>
          </p:nvPr>
        </p:nvSpPr>
        <p:spPr/>
        <p:txBody>
          <a:bodyPr/>
          <a:lstStyle/>
          <a:p>
            <a:fld id="{EECDEF2E-C1F0-4112-9CDA-E370ECE501E1}" type="slidenum">
              <a:rPr lang="en-US" smtClean="0"/>
              <a:t>16</a:t>
            </a:fld>
            <a:endParaRPr lang="en-US"/>
          </a:p>
        </p:txBody>
      </p:sp>
    </p:spTree>
    <p:extLst>
      <p:ext uri="{BB962C8B-B14F-4D97-AF65-F5344CB8AC3E}">
        <p14:creationId xmlns:p14="http://schemas.microsoft.com/office/powerpoint/2010/main" val="175858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Decided to choose three different models:</a:t>
            </a:r>
          </a:p>
          <a:p>
            <a:pPr marL="171450" indent="-171450">
              <a:buFontTx/>
              <a:buChar char="-"/>
            </a:pPr>
            <a:endParaRPr lang="en-US" dirty="0"/>
          </a:p>
          <a:p>
            <a:pPr marL="171450" indent="-171450">
              <a:buFontTx/>
              <a:buChar char="-"/>
            </a:pPr>
            <a:r>
              <a:rPr lang="en-US" dirty="0"/>
              <a:t>One linear model, logistic regression, which is easy to compute, very interpretable, but cannot handle a lot of features, and especially categorical features, well, and needs a lot of transformation to model non-linear relationships</a:t>
            </a:r>
          </a:p>
          <a:p>
            <a:pPr marL="171450" indent="-171450">
              <a:buFontTx/>
              <a:buChar char="-"/>
            </a:pPr>
            <a:endParaRPr lang="en-US" dirty="0"/>
          </a:p>
          <a:p>
            <a:pPr marL="171450" indent="-171450">
              <a:buFontTx/>
              <a:buChar char="-"/>
            </a:pPr>
            <a:r>
              <a:rPr lang="en-US" dirty="0"/>
              <a:t>Parallel ensemble method Random Forest, that performs well with non-linear, noisy data and is robust to outliers, but is computationally more complex and easily overfits</a:t>
            </a:r>
          </a:p>
          <a:p>
            <a:pPr marL="171450" indent="-171450">
              <a:buFontTx/>
              <a:buChar char="-"/>
            </a:pPr>
            <a:endParaRPr lang="en-US" dirty="0"/>
          </a:p>
          <a:p>
            <a:pPr marL="171450" indent="-171450">
              <a:buFontTx/>
              <a:buChar char="-"/>
            </a:pPr>
            <a:r>
              <a:rPr lang="en-US" dirty="0"/>
              <a:t>Sequential ensemble method, </a:t>
            </a:r>
            <a:r>
              <a:rPr lang="en-US" dirty="0" err="1"/>
              <a:t>ExtremeGradientBoosting</a:t>
            </a:r>
            <a:r>
              <a:rPr lang="en-US" dirty="0"/>
              <a:t>, which performs well on imbalanced datasets, is faster to compute than Random Forest, but also easily overfits and is hard to tune</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EECDEF2E-C1F0-4112-9CDA-E370ECE501E1}" type="slidenum">
              <a:rPr lang="en-US" smtClean="0"/>
              <a:t>22</a:t>
            </a:fld>
            <a:endParaRPr lang="en-US"/>
          </a:p>
        </p:txBody>
      </p:sp>
    </p:spTree>
    <p:extLst>
      <p:ext uri="{BB962C8B-B14F-4D97-AF65-F5344CB8AC3E}">
        <p14:creationId xmlns:p14="http://schemas.microsoft.com/office/powerpoint/2010/main" val="14926540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Before doing anything else, we run Random Forest and Logistic Regression on the whole dataset, which didn’t give good results</a:t>
            </a:r>
          </a:p>
          <a:p>
            <a:pPr marL="171450" indent="-171450">
              <a:buFontTx/>
              <a:buChar char="-"/>
            </a:pPr>
            <a:r>
              <a:rPr lang="en-US" dirty="0"/>
              <a:t>No wonder, because by only predicting no download, it already predicts 99% of the data correctly</a:t>
            </a:r>
          </a:p>
          <a:p>
            <a:pPr marL="171450" indent="-171450">
              <a:buFontTx/>
              <a:buChar char="-"/>
            </a:pPr>
            <a:endParaRPr lang="en-US" dirty="0"/>
          </a:p>
          <a:p>
            <a:pPr marL="171450" indent="-171450">
              <a:buFontTx/>
              <a:buChar char="-"/>
            </a:pPr>
            <a:r>
              <a:rPr lang="en-US" dirty="0"/>
              <a:t>Running same models on the down-sampled dataset resulted in a nearly perfect fit for Random Forest, and about 75% F1-score for Logistic Regression</a:t>
            </a:r>
          </a:p>
        </p:txBody>
      </p:sp>
      <p:sp>
        <p:nvSpPr>
          <p:cNvPr id="4" name="Slide Number Placeholder 3"/>
          <p:cNvSpPr>
            <a:spLocks noGrp="1"/>
          </p:cNvSpPr>
          <p:nvPr>
            <p:ph type="sldNum" sz="quarter" idx="5"/>
          </p:nvPr>
        </p:nvSpPr>
        <p:spPr/>
        <p:txBody>
          <a:bodyPr/>
          <a:lstStyle/>
          <a:p>
            <a:fld id="{EECDEF2E-C1F0-4112-9CDA-E370ECE501E1}" type="slidenum">
              <a:rPr lang="en-US" smtClean="0"/>
              <a:t>23</a:t>
            </a:fld>
            <a:endParaRPr lang="en-US"/>
          </a:p>
        </p:txBody>
      </p:sp>
    </p:spTree>
    <p:extLst>
      <p:ext uri="{BB962C8B-B14F-4D97-AF65-F5344CB8AC3E}">
        <p14:creationId xmlns:p14="http://schemas.microsoft.com/office/powerpoint/2010/main" val="40180566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8EEE6073-7F57-4963-BE2E-7367C11A375E}" type="datetime1">
              <a:rPr lang="en-US" smtClean="0"/>
              <a:t>2/3/2020</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995325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D10D1C-DB5E-471B-94BD-D635314AF97F}" type="datetime1">
              <a:rPr lang="en-US" smtClean="0"/>
              <a:t>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915203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D14A45-E750-4042-B708-AA012497ABBE}" type="datetime1">
              <a:rPr lang="en-US" smtClean="0"/>
              <a:t>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533587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07020C-CF04-41BF-99E6-BEFCB9519330}" type="datetime1">
              <a:rPr lang="en-US" smtClean="0"/>
              <a:t>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024759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8B020E-1D26-4B24-8A94-EB00DCBEE912}" type="datetime1">
              <a:rPr lang="en-US" smtClean="0"/>
              <a:t>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835830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6AB5DB9-E65C-4111-B35E-609A77883FE2}" type="datetime1">
              <a:rPr lang="en-US" smtClean="0"/>
              <a:t>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661364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51B4DDA-441C-4D06-8006-C346706AFC2F}" type="datetime1">
              <a:rPr lang="en-US" smtClean="0"/>
              <a:t>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885669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ACAB3CE-0360-4268-91E6-A9CFB2C5C0E7}" type="datetime1">
              <a:rPr lang="en-US" smtClean="0"/>
              <a:t>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989958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7209E8-0534-46A0-A3C8-57FEAF2E90FE}" type="datetime1">
              <a:rPr lang="en-US" smtClean="0"/>
              <a:t>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483345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p>
            <a:fld id="{BA09BB0E-7AB3-4406-AA77-788F3416AB1A}" type="datetime1">
              <a:rPr lang="en-US" smtClean="0"/>
              <a:t>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922895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2C1464E6-8801-47DD-B49C-817D07551ED5}" type="datetime1">
              <a:rPr lang="en-US" smtClean="0"/>
              <a:t>2/3/2020</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4111520390"/>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48A9FF86-C1C3-46D2-B316-667E5F9A1305}" type="datetime1">
              <a:rPr lang="en-US" smtClean="0"/>
              <a:t>2/3/2020</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663205358"/>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9.pn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www.emarketer.com/content/global-digital-ad-spending-2019"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hyperlink" Target="https://medium.com/@aprofita_co/add-fraud-know-your-enemy-or-how-to-recognize-prevent-being-hacked-fc8caf19b1f2"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c/talkingdata-adtracking-fraud-detection" TargetMode="External"/><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medium.com/@aprofita_co/add-fraud-know-your-enemy-or-how-to-recognize-prevent-being-hacked-fc8caf19b1f2"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BA7A6-15E6-400C-A162-A5CC71491710}"/>
              </a:ext>
            </a:extLst>
          </p:cNvPr>
          <p:cNvSpPr>
            <a:spLocks noGrp="1"/>
          </p:cNvSpPr>
          <p:nvPr>
            <p:ph type="ctrTitle"/>
          </p:nvPr>
        </p:nvSpPr>
        <p:spPr>
          <a:xfrm>
            <a:off x="1747838" y="3308880"/>
            <a:ext cx="10782300" cy="782108"/>
          </a:xfrm>
        </p:spPr>
        <p:txBody>
          <a:bodyPr/>
          <a:lstStyle/>
          <a:p>
            <a:r>
              <a:rPr lang="en-US" b="1" dirty="0">
                <a:solidFill>
                  <a:schemeClr val="bg1"/>
                </a:solidFill>
                <a:cs typeface="Calibri Light"/>
              </a:rPr>
              <a:t>Ad Fraud – </a:t>
            </a:r>
            <a:br>
              <a:rPr lang="en-US" b="1" dirty="0">
                <a:solidFill>
                  <a:schemeClr val="bg1"/>
                </a:solidFill>
                <a:cs typeface="Calibri Light"/>
              </a:rPr>
            </a:br>
            <a:r>
              <a:rPr lang="en-US" b="1" dirty="0">
                <a:solidFill>
                  <a:schemeClr val="bg1"/>
                </a:solidFill>
                <a:cs typeface="Calibri Light"/>
              </a:rPr>
              <a:t>download prediction</a:t>
            </a:r>
            <a:endParaRPr lang="en-US" b="1" dirty="0">
              <a:solidFill>
                <a:schemeClr val="bg1"/>
              </a:solidFill>
            </a:endParaRPr>
          </a:p>
        </p:txBody>
      </p:sp>
      <p:pic>
        <p:nvPicPr>
          <p:cNvPr id="25" name="Picture 24">
            <a:extLst>
              <a:ext uri="{FF2B5EF4-FFF2-40B4-BE49-F238E27FC236}">
                <a16:creationId xmlns:a16="http://schemas.microsoft.com/office/drawing/2014/main" id="{65563051-B53F-4B33-9512-56D389A18825}"/>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272067" y="-410633"/>
            <a:ext cx="3258071" cy="2932787"/>
          </a:xfrm>
          <a:prstGeom prst="rect">
            <a:avLst/>
          </a:prstGeom>
        </p:spPr>
      </p:pic>
      <p:pic>
        <p:nvPicPr>
          <p:cNvPr id="27" name="Picture 26">
            <a:extLst>
              <a:ext uri="{FF2B5EF4-FFF2-40B4-BE49-F238E27FC236}">
                <a16:creationId xmlns:a16="http://schemas.microsoft.com/office/drawing/2014/main" id="{0D557892-5543-48D6-92DE-5F21412C60D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16" b="89980" l="1839" r="89990">
                        <a14:foregroundMark x1="35036" y1="9816" x2="35036" y2="9816"/>
                        <a14:foregroundMark x1="1839" y1="60123" x2="1839" y2="60123"/>
                        <a14:foregroundMark x1="11338" y1="66667" x2="11338" y2="66667"/>
                        <a14:backgroundMark x1="77120" y1="34969" x2="77630" y2="39468"/>
                        <a14:backgroundMark x1="78447" y1="43967" x2="80082" y2="42536"/>
                        <a14:backgroundMark x1="78550" y1="35992" x2="79980" y2="41309"/>
                        <a14:backgroundMark x1="13892" y1="59509" x2="13892" y2="59509"/>
                        <a14:backgroundMark x1="10930" y1="64008" x2="10930" y2="64008"/>
                      </a14:backgroundRemoval>
                    </a14:imgEffect>
                  </a14:imgLayer>
                </a14:imgProps>
              </a:ext>
              <a:ext uri="{28A0092B-C50C-407E-A947-70E740481C1C}">
                <a14:useLocalDpi xmlns:a14="http://schemas.microsoft.com/office/drawing/2010/main" val="0"/>
              </a:ext>
            </a:extLst>
          </a:blip>
          <a:stretch>
            <a:fillRect/>
          </a:stretch>
        </p:blipFill>
        <p:spPr>
          <a:xfrm>
            <a:off x="180975" y="4158209"/>
            <a:ext cx="5376862" cy="2685685"/>
          </a:xfrm>
          <a:prstGeom prst="rect">
            <a:avLst/>
          </a:prstGeom>
        </p:spPr>
      </p:pic>
      <p:sp>
        <p:nvSpPr>
          <p:cNvPr id="3" name="TextBox 2">
            <a:extLst>
              <a:ext uri="{FF2B5EF4-FFF2-40B4-BE49-F238E27FC236}">
                <a16:creationId xmlns:a16="http://schemas.microsoft.com/office/drawing/2014/main" id="{AD55ADDC-43CA-4344-BC96-0F3E84AA44A8}"/>
              </a:ext>
            </a:extLst>
          </p:cNvPr>
          <p:cNvSpPr txBox="1"/>
          <p:nvPr/>
        </p:nvSpPr>
        <p:spPr>
          <a:xfrm>
            <a:off x="10695028" y="5915895"/>
            <a:ext cx="1547813" cy="923330"/>
          </a:xfrm>
          <a:prstGeom prst="rect">
            <a:avLst/>
          </a:prstGeom>
          <a:noFill/>
        </p:spPr>
        <p:txBody>
          <a:bodyPr wrap="square" rtlCol="0">
            <a:spAutoFit/>
          </a:bodyPr>
          <a:lstStyle/>
          <a:p>
            <a:r>
              <a:rPr lang="en-US" b="1" dirty="0">
                <a:solidFill>
                  <a:schemeClr val="bg1"/>
                </a:solidFill>
              </a:rPr>
              <a:t>Chris Lowe</a:t>
            </a:r>
          </a:p>
          <a:p>
            <a:r>
              <a:rPr lang="en-US" b="1" dirty="0">
                <a:solidFill>
                  <a:schemeClr val="bg1"/>
                </a:solidFill>
              </a:rPr>
              <a:t>Nazih Kalo</a:t>
            </a:r>
          </a:p>
          <a:p>
            <a:r>
              <a:rPr lang="en-US" b="1" dirty="0">
                <a:solidFill>
                  <a:schemeClr val="bg1"/>
                </a:solidFill>
              </a:rPr>
              <a:t>Markus Wehr</a:t>
            </a:r>
          </a:p>
        </p:txBody>
      </p:sp>
    </p:spTree>
    <p:extLst>
      <p:ext uri="{BB962C8B-B14F-4D97-AF65-F5344CB8AC3E}">
        <p14:creationId xmlns:p14="http://schemas.microsoft.com/office/powerpoint/2010/main" val="10816315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F3F5-29C4-43DB-A175-566A18978685}"/>
              </a:ext>
            </a:extLst>
          </p:cNvPr>
          <p:cNvSpPr>
            <a:spLocks noGrp="1"/>
          </p:cNvSpPr>
          <p:nvPr>
            <p:ph type="title"/>
          </p:nvPr>
        </p:nvSpPr>
        <p:spPr/>
        <p:txBody>
          <a:bodyPr/>
          <a:lstStyle/>
          <a:p>
            <a:r>
              <a:rPr lang="en-US" dirty="0"/>
              <a:t>Exploratory Data Analysis</a:t>
            </a:r>
          </a:p>
        </p:txBody>
      </p:sp>
      <p:pic>
        <p:nvPicPr>
          <p:cNvPr id="25" name="Picture 24">
            <a:extLst>
              <a:ext uri="{FF2B5EF4-FFF2-40B4-BE49-F238E27FC236}">
                <a16:creationId xmlns:a16="http://schemas.microsoft.com/office/drawing/2014/main" id="{B60085A1-DEE6-4634-8EDE-8431D1D0BCC9}"/>
              </a:ext>
            </a:extLst>
          </p:cNvPr>
          <p:cNvPicPr>
            <a:picLocks noChangeAspect="1"/>
          </p:cNvPicPr>
          <p:nvPr/>
        </p:nvPicPr>
        <p:blipFill>
          <a:blip r:embed="rId3"/>
          <a:stretch>
            <a:fillRect/>
          </a:stretch>
        </p:blipFill>
        <p:spPr>
          <a:xfrm>
            <a:off x="657224" y="1834351"/>
            <a:ext cx="5076826" cy="4744085"/>
          </a:xfrm>
          <a:prstGeom prst="rect">
            <a:avLst/>
          </a:prstGeom>
        </p:spPr>
      </p:pic>
      <p:sp>
        <p:nvSpPr>
          <p:cNvPr id="29" name="TextBox 28">
            <a:extLst>
              <a:ext uri="{FF2B5EF4-FFF2-40B4-BE49-F238E27FC236}">
                <a16:creationId xmlns:a16="http://schemas.microsoft.com/office/drawing/2014/main" id="{E622ECEB-8908-4A11-919A-7564DD5AA46A}"/>
              </a:ext>
            </a:extLst>
          </p:cNvPr>
          <p:cNvSpPr txBox="1"/>
          <p:nvPr/>
        </p:nvSpPr>
        <p:spPr>
          <a:xfrm>
            <a:off x="6234112" y="1834351"/>
            <a:ext cx="5300663" cy="1980029"/>
          </a:xfrm>
          <a:prstGeom prst="rect">
            <a:avLst/>
          </a:prstGeom>
          <a:noFill/>
          <a:ln w="19050">
            <a:solidFill>
              <a:srgbClr val="50B4C8"/>
            </a:solidFill>
          </a:ln>
        </p:spPr>
        <p:txBody>
          <a:bodyPr wrap="square" rtlCol="0">
            <a:spAutoFit/>
          </a:bodyPr>
          <a:lstStyle/>
          <a:p>
            <a:pPr>
              <a:lnSpc>
                <a:spcPct val="150000"/>
              </a:lnSpc>
            </a:pPr>
            <a:r>
              <a:rPr lang="en-US" b="1" dirty="0" err="1">
                <a:latin typeface="Arial" panose="020B0604020202020204" pitchFamily="34" charset="0"/>
                <a:cs typeface="Arial" panose="020B0604020202020204" pitchFamily="34" charset="0"/>
              </a:rPr>
              <a:t>is_attributed</a:t>
            </a:r>
            <a:r>
              <a:rPr lang="en-US" b="1" dirty="0">
                <a:latin typeface="Arial" panose="020B0604020202020204" pitchFamily="34" charset="0"/>
                <a:cs typeface="Arial" panose="020B0604020202020204" pitchFamily="34" charset="0"/>
              </a:rPr>
              <a:t>:</a:t>
            </a:r>
          </a:p>
          <a:p>
            <a:pPr marL="285750" indent="-285750">
              <a:lnSpc>
                <a:spcPct val="150000"/>
              </a:lnSpc>
              <a:buFont typeface="Wingdings" panose="05000000000000000000" pitchFamily="2" charset="2"/>
              <a:buChar char="§"/>
            </a:pPr>
            <a:r>
              <a:rPr lang="en-US" dirty="0"/>
              <a:t>Target variable is highly imbalanced</a:t>
            </a:r>
          </a:p>
          <a:p>
            <a:pPr marL="285750" indent="-285750">
              <a:lnSpc>
                <a:spcPct val="150000"/>
              </a:lnSpc>
              <a:buFont typeface="Wingdings" panose="05000000000000000000" pitchFamily="2" charset="2"/>
              <a:buChar char="§"/>
            </a:pPr>
            <a:r>
              <a:rPr lang="en-US" dirty="0"/>
              <a:t>Only ~ 0.25% of clicks result in an actual download</a:t>
            </a:r>
          </a:p>
          <a:p>
            <a:pPr>
              <a:lnSpc>
                <a:spcPct val="150000"/>
              </a:lnSpc>
            </a:pPr>
            <a:endParaRPr lang="en-US" sz="1200" dirty="0"/>
          </a:p>
          <a:p>
            <a:pPr algn="ctr">
              <a:lnSpc>
                <a:spcPct val="150000"/>
              </a:lnSpc>
            </a:pPr>
            <a:r>
              <a:rPr lang="en-US" b="1" dirty="0">
                <a:solidFill>
                  <a:srgbClr val="FF0000"/>
                </a:solidFill>
                <a:latin typeface="Arial" panose="020B0604020202020204" pitchFamily="34" charset="0"/>
                <a:cs typeface="Arial" panose="020B0604020202020204" pitchFamily="34" charset="0"/>
              </a:rPr>
              <a:t>Need to balance dataset!</a:t>
            </a:r>
          </a:p>
        </p:txBody>
      </p:sp>
      <p:sp>
        <p:nvSpPr>
          <p:cNvPr id="3" name="Arrow: Down 2">
            <a:extLst>
              <a:ext uri="{FF2B5EF4-FFF2-40B4-BE49-F238E27FC236}">
                <a16:creationId xmlns:a16="http://schemas.microsoft.com/office/drawing/2014/main" id="{867BF225-1656-49C0-BE28-90C433F66AD5}"/>
              </a:ext>
            </a:extLst>
          </p:cNvPr>
          <p:cNvSpPr/>
          <p:nvPr/>
        </p:nvSpPr>
        <p:spPr>
          <a:xfrm rot="2178593">
            <a:off x="7162234" y="3932127"/>
            <a:ext cx="491668" cy="6503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34">
            <a:extLst>
              <a:ext uri="{FF2B5EF4-FFF2-40B4-BE49-F238E27FC236}">
                <a16:creationId xmlns:a16="http://schemas.microsoft.com/office/drawing/2014/main" id="{30184331-4ECA-4C87-A7EF-59069CB78691}"/>
              </a:ext>
            </a:extLst>
          </p:cNvPr>
          <p:cNvSpPr/>
          <p:nvPr/>
        </p:nvSpPr>
        <p:spPr>
          <a:xfrm rot="19335984">
            <a:off x="10114983" y="3954021"/>
            <a:ext cx="491668" cy="6503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1C9650C-D93E-4975-810B-1C38BCE7F57A}"/>
              </a:ext>
            </a:extLst>
          </p:cNvPr>
          <p:cNvSpPr/>
          <p:nvPr/>
        </p:nvSpPr>
        <p:spPr>
          <a:xfrm>
            <a:off x="6234112" y="4700271"/>
            <a:ext cx="2347913" cy="1878166"/>
          </a:xfrm>
          <a:prstGeom prst="rect">
            <a:avLst/>
          </a:prstGeom>
          <a:solidFill>
            <a:schemeClr val="tx2">
              <a:lumMod val="10000"/>
              <a:lumOff val="90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Under-sampling</a:t>
            </a:r>
          </a:p>
          <a:p>
            <a:endParaRPr lang="en-US" sz="1000" b="1" dirty="0">
              <a:solidFill>
                <a:schemeClr val="tx1"/>
              </a:solidFill>
            </a:endParaRPr>
          </a:p>
          <a:p>
            <a:r>
              <a:rPr lang="en-US" sz="1600" b="1" dirty="0">
                <a:solidFill>
                  <a:schemeClr val="tx1"/>
                </a:solidFill>
                <a:latin typeface="Arial" panose="020B0604020202020204" pitchFamily="34" charset="0"/>
                <a:cs typeface="Arial" panose="020B0604020202020204" pitchFamily="34" charset="0"/>
              </a:rPr>
              <a:t>+</a:t>
            </a:r>
            <a:r>
              <a:rPr lang="en-US" sz="1600" dirty="0">
                <a:solidFill>
                  <a:schemeClr val="tx1"/>
                </a:solidFill>
              </a:rPr>
              <a:t> Reduce size of dataset</a:t>
            </a:r>
          </a:p>
          <a:p>
            <a:r>
              <a:rPr lang="en-US" sz="1600" b="1" dirty="0">
                <a:solidFill>
                  <a:schemeClr val="tx1"/>
                </a:solidFill>
                <a:latin typeface="Arial" panose="020B0604020202020204" pitchFamily="34" charset="0"/>
                <a:cs typeface="Arial" panose="020B0604020202020204" pitchFamily="34" charset="0"/>
              </a:rPr>
              <a:t>+</a:t>
            </a:r>
            <a:r>
              <a:rPr lang="en-US" sz="1600" dirty="0">
                <a:solidFill>
                  <a:schemeClr val="tx1"/>
                </a:solidFill>
              </a:rPr>
              <a:t> Computationally less expensive</a:t>
            </a:r>
          </a:p>
          <a:p>
            <a:endParaRPr lang="en-US" sz="1000" dirty="0">
              <a:solidFill>
                <a:schemeClr val="tx1"/>
              </a:solidFill>
            </a:endParaRPr>
          </a:p>
          <a:p>
            <a:r>
              <a:rPr lang="en-US" sz="1600" b="1" dirty="0">
                <a:solidFill>
                  <a:schemeClr val="tx1"/>
                </a:solidFill>
                <a:latin typeface="Arial"/>
                <a:cs typeface="Arial"/>
              </a:rPr>
              <a:t>-</a:t>
            </a:r>
            <a:r>
              <a:rPr lang="en-US" sz="1600" dirty="0">
                <a:solidFill>
                  <a:schemeClr val="tx1"/>
                </a:solidFill>
              </a:rPr>
              <a:t> Lose a lot of data</a:t>
            </a:r>
            <a:endParaRPr lang="en-US" sz="1600" dirty="0">
              <a:solidFill>
                <a:schemeClr val="tx1"/>
              </a:solidFill>
              <a:cs typeface="Calibri Light"/>
            </a:endParaRPr>
          </a:p>
          <a:p>
            <a:endParaRPr lang="en-US" dirty="0">
              <a:solidFill>
                <a:schemeClr val="tx1"/>
              </a:solidFill>
            </a:endParaRPr>
          </a:p>
        </p:txBody>
      </p:sp>
      <p:sp>
        <p:nvSpPr>
          <p:cNvPr id="40" name="Rectangle 39">
            <a:extLst>
              <a:ext uri="{FF2B5EF4-FFF2-40B4-BE49-F238E27FC236}">
                <a16:creationId xmlns:a16="http://schemas.microsoft.com/office/drawing/2014/main" id="{4AA8C5E8-5545-4BCB-94DC-0B8E1493798A}"/>
              </a:ext>
            </a:extLst>
          </p:cNvPr>
          <p:cNvSpPr/>
          <p:nvPr/>
        </p:nvSpPr>
        <p:spPr>
          <a:xfrm>
            <a:off x="9186862" y="4700271"/>
            <a:ext cx="2347913" cy="1878166"/>
          </a:xfrm>
          <a:prstGeom prst="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Over-sampling (SMOTE)</a:t>
            </a:r>
          </a:p>
          <a:p>
            <a:endParaRPr lang="en-US" sz="1000" b="1" dirty="0">
              <a:solidFill>
                <a:schemeClr val="tx1"/>
              </a:solidFill>
            </a:endParaRPr>
          </a:p>
          <a:p>
            <a:r>
              <a:rPr lang="en-US" sz="1600" b="1" dirty="0">
                <a:solidFill>
                  <a:schemeClr val="tx1"/>
                </a:solidFill>
                <a:latin typeface="Arial" panose="020B0604020202020204" pitchFamily="34" charset="0"/>
                <a:cs typeface="Arial" panose="020B0604020202020204" pitchFamily="34" charset="0"/>
              </a:rPr>
              <a:t>+</a:t>
            </a:r>
            <a:r>
              <a:rPr lang="en-US" sz="1600" dirty="0">
                <a:solidFill>
                  <a:schemeClr val="tx1"/>
                </a:solidFill>
              </a:rPr>
              <a:t> Do not loose data</a:t>
            </a:r>
          </a:p>
          <a:p>
            <a:endParaRPr lang="en-US" sz="1000" dirty="0">
              <a:solidFill>
                <a:schemeClr val="tx1"/>
              </a:solidFill>
            </a:endParaRPr>
          </a:p>
          <a:p>
            <a:r>
              <a:rPr lang="en-US" sz="1600" b="1" dirty="0">
                <a:solidFill>
                  <a:schemeClr val="tx1"/>
                </a:solidFill>
                <a:latin typeface="Arial" panose="020B0604020202020204" pitchFamily="34" charset="0"/>
                <a:cs typeface="Arial" panose="020B0604020202020204" pitchFamily="34" charset="0"/>
              </a:rPr>
              <a:t>-</a:t>
            </a:r>
            <a:r>
              <a:rPr lang="en-US" sz="1600" dirty="0">
                <a:solidFill>
                  <a:schemeClr val="tx1"/>
                </a:solidFill>
              </a:rPr>
              <a:t> Increases size of dataset</a:t>
            </a:r>
          </a:p>
          <a:p>
            <a:r>
              <a:rPr lang="en-US" sz="1600" dirty="0">
                <a:solidFill>
                  <a:schemeClr val="tx1"/>
                </a:solidFill>
                <a:latin typeface="Arial" panose="020B0604020202020204" pitchFamily="34" charset="0"/>
                <a:cs typeface="Arial" panose="020B0604020202020204" pitchFamily="34" charset="0"/>
              </a:rPr>
              <a:t>-</a:t>
            </a:r>
            <a:r>
              <a:rPr lang="en-US" sz="1600" dirty="0">
                <a:solidFill>
                  <a:schemeClr val="tx1"/>
                </a:solidFill>
              </a:rPr>
              <a:t> Synthetic datapoints</a:t>
            </a:r>
          </a:p>
          <a:p>
            <a:r>
              <a:rPr lang="en-US" sz="1600" dirty="0">
                <a:solidFill>
                  <a:schemeClr val="tx1"/>
                </a:solidFill>
                <a:latin typeface="Arial" panose="020B0604020202020204" pitchFamily="34" charset="0"/>
                <a:cs typeface="Arial" panose="020B0604020202020204" pitchFamily="34" charset="0"/>
              </a:rPr>
              <a:t>-</a:t>
            </a:r>
            <a:r>
              <a:rPr lang="en-US" sz="1600" dirty="0">
                <a:solidFill>
                  <a:schemeClr val="tx1"/>
                </a:solidFill>
              </a:rPr>
              <a:t> Computationally very expensive</a:t>
            </a:r>
          </a:p>
          <a:p>
            <a:endParaRPr lang="en-US" dirty="0">
              <a:solidFill>
                <a:schemeClr val="tx1"/>
              </a:solidFill>
            </a:endParaRPr>
          </a:p>
        </p:txBody>
      </p:sp>
    </p:spTree>
    <p:extLst>
      <p:ext uri="{BB962C8B-B14F-4D97-AF65-F5344CB8AC3E}">
        <p14:creationId xmlns:p14="http://schemas.microsoft.com/office/powerpoint/2010/main" val="3259500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F3F5-29C4-43DB-A175-566A18978685}"/>
              </a:ext>
            </a:extLst>
          </p:cNvPr>
          <p:cNvSpPr>
            <a:spLocks noGrp="1"/>
          </p:cNvSpPr>
          <p:nvPr>
            <p:ph type="title"/>
          </p:nvPr>
        </p:nvSpPr>
        <p:spPr/>
        <p:txBody>
          <a:bodyPr/>
          <a:lstStyle/>
          <a:p>
            <a:r>
              <a:rPr lang="en-US" dirty="0"/>
              <a:t>Exploratory Data Analysis (cont.)</a:t>
            </a:r>
          </a:p>
        </p:txBody>
      </p:sp>
      <p:pic>
        <p:nvPicPr>
          <p:cNvPr id="4" name="Picture 4" descr="A screenshot of a cell phone&#10;&#10;Description generated with very high confidence">
            <a:extLst>
              <a:ext uri="{FF2B5EF4-FFF2-40B4-BE49-F238E27FC236}">
                <a16:creationId xmlns:a16="http://schemas.microsoft.com/office/drawing/2014/main" id="{1578E6F2-6821-4AB0-84AD-3D950D6CFF8A}"/>
              </a:ext>
            </a:extLst>
          </p:cNvPr>
          <p:cNvPicPr>
            <a:picLocks noGrp="1" noChangeAspect="1"/>
          </p:cNvPicPr>
          <p:nvPr>
            <p:ph idx="1"/>
          </p:nvPr>
        </p:nvPicPr>
        <p:blipFill>
          <a:blip r:embed="rId3"/>
          <a:stretch>
            <a:fillRect/>
          </a:stretch>
        </p:blipFill>
        <p:spPr>
          <a:xfrm>
            <a:off x="762001" y="1956564"/>
            <a:ext cx="3428688" cy="2743200"/>
          </a:xfrm>
        </p:spPr>
      </p:pic>
      <p:pic>
        <p:nvPicPr>
          <p:cNvPr id="5" name="Picture 6" descr="A picture containing fence, comb, bench&#10;&#10;Description generated with very high confidence">
            <a:extLst>
              <a:ext uri="{FF2B5EF4-FFF2-40B4-BE49-F238E27FC236}">
                <a16:creationId xmlns:a16="http://schemas.microsoft.com/office/drawing/2014/main" id="{258C37DE-B1AB-41BE-A07E-B47F8D258E13}"/>
              </a:ext>
            </a:extLst>
          </p:cNvPr>
          <p:cNvPicPr>
            <a:picLocks noChangeAspect="1"/>
          </p:cNvPicPr>
          <p:nvPr/>
        </p:nvPicPr>
        <p:blipFill>
          <a:blip r:embed="rId4"/>
          <a:stretch>
            <a:fillRect/>
          </a:stretch>
        </p:blipFill>
        <p:spPr>
          <a:xfrm>
            <a:off x="6684273" y="1956564"/>
            <a:ext cx="3533655" cy="2743200"/>
          </a:xfrm>
          <a:prstGeom prst="rect">
            <a:avLst/>
          </a:prstGeom>
        </p:spPr>
      </p:pic>
      <p:cxnSp>
        <p:nvCxnSpPr>
          <p:cNvPr id="7" name="Straight Connector 6">
            <a:extLst>
              <a:ext uri="{FF2B5EF4-FFF2-40B4-BE49-F238E27FC236}">
                <a16:creationId xmlns:a16="http://schemas.microsoft.com/office/drawing/2014/main" id="{66D9CB3D-BAEB-4E89-9A76-A2BF21BF4448}"/>
              </a:ext>
            </a:extLst>
          </p:cNvPr>
          <p:cNvCxnSpPr/>
          <p:nvPr/>
        </p:nvCxnSpPr>
        <p:spPr>
          <a:xfrm>
            <a:off x="5651920" y="1909763"/>
            <a:ext cx="0" cy="468153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118C2D2-7290-4EE9-BA67-110923D0B494}"/>
              </a:ext>
            </a:extLst>
          </p:cNvPr>
          <p:cNvSpPr txBox="1"/>
          <p:nvPr/>
        </p:nvSpPr>
        <p:spPr>
          <a:xfrm>
            <a:off x="762002" y="4872830"/>
            <a:ext cx="4181474" cy="1631216"/>
          </a:xfrm>
          <a:prstGeom prst="rect">
            <a:avLst/>
          </a:prstGeom>
          <a:noFill/>
          <a:ln w="19050">
            <a:solidFill>
              <a:srgbClr val="50B4C8"/>
            </a:solidFill>
          </a:ln>
        </p:spPr>
        <p:txBody>
          <a:bodyPr wrap="square" rtlCol="0">
            <a:spAutoFit/>
          </a:bodyPr>
          <a:lstStyle/>
          <a:p>
            <a:pPr marL="285750" indent="-285750">
              <a:buFont typeface="Wingdings" panose="05000000000000000000" pitchFamily="2" charset="2"/>
              <a:buChar char="§"/>
            </a:pPr>
            <a:r>
              <a:rPr lang="en-US" dirty="0"/>
              <a:t>By far most categories for </a:t>
            </a:r>
            <a:r>
              <a:rPr lang="en-US" dirty="0" err="1"/>
              <a:t>ip</a:t>
            </a:r>
            <a:r>
              <a:rPr lang="en-US" dirty="0"/>
              <a:t> (~ 2x device and ~ 4-5x app/</a:t>
            </a:r>
            <a:r>
              <a:rPr lang="en-US" dirty="0" err="1"/>
              <a:t>os</a:t>
            </a:r>
            <a:r>
              <a:rPr lang="en-US" dirty="0"/>
              <a:t>)</a:t>
            </a:r>
          </a:p>
          <a:p>
            <a:pPr marL="285750" indent="-285750">
              <a:buFont typeface="Wingdings" panose="05000000000000000000" pitchFamily="2" charset="2"/>
              <a:buChar char="§"/>
            </a:pPr>
            <a:r>
              <a:rPr lang="en-US" dirty="0"/>
              <a:t>Least categories for channel</a:t>
            </a:r>
          </a:p>
          <a:p>
            <a:pPr marL="285750" indent="-285750">
              <a:buFont typeface="Wingdings" panose="05000000000000000000" pitchFamily="2" charset="2"/>
              <a:buChar char="§"/>
            </a:pPr>
            <a:r>
              <a:rPr lang="en-US" dirty="0"/>
              <a:t>Grouping of most categories not possible (only IDs)</a:t>
            </a:r>
          </a:p>
          <a:p>
            <a:endParaRPr lang="en-US" sz="10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56441D4-4A78-474B-8660-109CA82F6AFE}"/>
                  </a:ext>
                </a:extLst>
              </p:cNvPr>
              <p:cNvSpPr txBox="1"/>
              <p:nvPr/>
            </p:nvSpPr>
            <p:spPr>
              <a:xfrm>
                <a:off x="6360363" y="4872830"/>
                <a:ext cx="4181474" cy="1633524"/>
              </a:xfrm>
              <a:prstGeom prst="rect">
                <a:avLst/>
              </a:prstGeom>
              <a:noFill/>
              <a:ln w="19050">
                <a:solidFill>
                  <a:srgbClr val="50B4C8"/>
                </a:solidFill>
              </a:ln>
            </p:spPr>
            <p:txBody>
              <a:bodyPr wrap="square" rtlCol="0">
                <a:spAutoFit/>
              </a:bodyPr>
              <a:lstStyle/>
              <a:p>
                <a:pPr marL="285750" indent="-285750">
                  <a:buFont typeface="Wingdings" panose="05000000000000000000" pitchFamily="2" charset="2"/>
                  <a:buChar char="§"/>
                </a:pPr>
                <a:r>
                  <a:rPr lang="en-US" dirty="0"/>
                  <a:t>Conversion rate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𝑑𝑜𝑤𝑛𝑙𝑜𝑎𝑑</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num>
                      <m:den>
                        <m:r>
                          <a:rPr lang="en-US" b="0" i="1" smtClean="0">
                            <a:latin typeface="Cambria Math" panose="02040503050406030204" pitchFamily="18" charset="0"/>
                          </a:rPr>
                          <m:t>𝑡𝑜𝑡𝑎𝑙</m:t>
                        </m:r>
                        <m:r>
                          <a:rPr lang="en-US" b="0" i="1" smtClean="0">
                            <a:latin typeface="Cambria Math" panose="02040503050406030204" pitchFamily="18" charset="0"/>
                          </a:rPr>
                          <m:t> </m:t>
                        </m:r>
                        <m:r>
                          <a:rPr lang="en-US" b="0" i="1" smtClean="0">
                            <a:latin typeface="Cambria Math" panose="02040503050406030204" pitchFamily="18" charset="0"/>
                          </a:rPr>
                          <m:t>𝑐𝑙𝑖𝑐𝑘</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den>
                    </m:f>
                  </m:oMath>
                </a14:m>
                <a:endParaRPr lang="en-US" dirty="0"/>
              </a:p>
              <a:p>
                <a:pPr marL="285750" indent="-285750">
                  <a:buFont typeface="Wingdings" panose="05000000000000000000" pitchFamily="2" charset="2"/>
                  <a:buChar char="§"/>
                </a:pPr>
                <a:r>
                  <a:rPr lang="en-US" dirty="0"/>
                  <a:t>Total # of downloads goes down in the evening</a:t>
                </a:r>
              </a:p>
              <a:p>
                <a:pPr marL="285750" indent="-285750">
                  <a:buFont typeface="Wingdings" panose="05000000000000000000" pitchFamily="2" charset="2"/>
                  <a:buChar char="§"/>
                </a:pPr>
                <a:r>
                  <a:rPr lang="en-US" dirty="0"/>
                  <a:t>Conversion rate is relatively stable distributed (almost uniform)</a:t>
                </a:r>
              </a:p>
            </p:txBody>
          </p:sp>
        </mc:Choice>
        <mc:Fallback xmlns="">
          <p:sp>
            <p:nvSpPr>
              <p:cNvPr id="9" name="TextBox 8">
                <a:extLst>
                  <a:ext uri="{FF2B5EF4-FFF2-40B4-BE49-F238E27FC236}">
                    <a16:creationId xmlns:a16="http://schemas.microsoft.com/office/drawing/2014/main" id="{F56441D4-4A78-474B-8660-109CA82F6AFE}"/>
                  </a:ext>
                </a:extLst>
              </p:cNvPr>
              <p:cNvSpPr txBox="1">
                <a:spLocks noRot="1" noChangeAspect="1" noMove="1" noResize="1" noEditPoints="1" noAdjustHandles="1" noChangeArrowheads="1" noChangeShapeType="1" noTextEdit="1"/>
              </p:cNvSpPr>
              <p:nvPr/>
            </p:nvSpPr>
            <p:spPr>
              <a:xfrm>
                <a:off x="6360363" y="4872830"/>
                <a:ext cx="4181474" cy="1633524"/>
              </a:xfrm>
              <a:prstGeom prst="rect">
                <a:avLst/>
              </a:prstGeom>
              <a:blipFill>
                <a:blip r:embed="rId5"/>
                <a:stretch>
                  <a:fillRect l="-726" b="-4059"/>
                </a:stretch>
              </a:blipFill>
              <a:ln w="19050">
                <a:solidFill>
                  <a:srgbClr val="50B4C8"/>
                </a:solidFill>
              </a:ln>
            </p:spPr>
            <p:txBody>
              <a:bodyPr/>
              <a:lstStyle/>
              <a:p>
                <a:r>
                  <a:rPr lang="en-US">
                    <a:noFill/>
                  </a:rPr>
                  <a:t> </a:t>
                </a:r>
              </a:p>
            </p:txBody>
          </p:sp>
        </mc:Fallback>
      </mc:AlternateContent>
    </p:spTree>
    <p:extLst>
      <p:ext uri="{BB962C8B-B14F-4D97-AF65-F5344CB8AC3E}">
        <p14:creationId xmlns:p14="http://schemas.microsoft.com/office/powerpoint/2010/main" val="3716888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F3F5-29C4-43DB-A175-566A18978685}"/>
              </a:ext>
            </a:extLst>
          </p:cNvPr>
          <p:cNvSpPr>
            <a:spLocks noGrp="1"/>
          </p:cNvSpPr>
          <p:nvPr>
            <p:ph type="title"/>
          </p:nvPr>
        </p:nvSpPr>
        <p:spPr>
          <a:xfrm>
            <a:off x="657224" y="499533"/>
            <a:ext cx="10772775" cy="1658198"/>
          </a:xfrm>
        </p:spPr>
        <p:txBody>
          <a:bodyPr/>
          <a:lstStyle/>
          <a:p>
            <a:r>
              <a:rPr lang="en-US"/>
              <a:t>Exploratory Data Analysis (cont.)</a:t>
            </a:r>
            <a:endParaRPr lang="en-US" dirty="0"/>
          </a:p>
        </p:txBody>
      </p:sp>
      <p:pic>
        <p:nvPicPr>
          <p:cNvPr id="3" name="Picture 12" descr="A screenshot of a cell phone&#10;&#10;Description generated with high confidence">
            <a:extLst>
              <a:ext uri="{FF2B5EF4-FFF2-40B4-BE49-F238E27FC236}">
                <a16:creationId xmlns:a16="http://schemas.microsoft.com/office/drawing/2014/main" id="{C3000E51-7842-4CF8-8D2A-E2E724D927D4}"/>
              </a:ext>
            </a:extLst>
          </p:cNvPr>
          <p:cNvPicPr>
            <a:picLocks noChangeAspect="1"/>
          </p:cNvPicPr>
          <p:nvPr/>
        </p:nvPicPr>
        <p:blipFill>
          <a:blip r:embed="rId3"/>
          <a:stretch>
            <a:fillRect/>
          </a:stretch>
        </p:blipFill>
        <p:spPr>
          <a:xfrm>
            <a:off x="762001" y="1956564"/>
            <a:ext cx="4947764" cy="2875952"/>
          </a:xfrm>
          <a:prstGeom prst="rect">
            <a:avLst/>
          </a:prstGeom>
        </p:spPr>
      </p:pic>
      <p:pic>
        <p:nvPicPr>
          <p:cNvPr id="4" name="Picture 10" descr="A screenshot of a cell phone&#10;&#10;Description generated with very high confidence">
            <a:extLst>
              <a:ext uri="{FF2B5EF4-FFF2-40B4-BE49-F238E27FC236}">
                <a16:creationId xmlns:a16="http://schemas.microsoft.com/office/drawing/2014/main" id="{5F478A84-303E-4D4F-9541-ADD785E3E5A8}"/>
              </a:ext>
            </a:extLst>
          </p:cNvPr>
          <p:cNvPicPr>
            <a:picLocks noChangeAspect="1"/>
          </p:cNvPicPr>
          <p:nvPr/>
        </p:nvPicPr>
        <p:blipFill>
          <a:blip r:embed="rId4"/>
          <a:stretch>
            <a:fillRect/>
          </a:stretch>
        </p:blipFill>
        <p:spPr>
          <a:xfrm>
            <a:off x="6684273" y="1956564"/>
            <a:ext cx="4216038" cy="2880360"/>
          </a:xfrm>
          <a:prstGeom prst="rect">
            <a:avLst/>
          </a:prstGeom>
        </p:spPr>
      </p:pic>
      <p:sp>
        <p:nvSpPr>
          <p:cNvPr id="14" name="TextBox 13">
            <a:extLst>
              <a:ext uri="{FF2B5EF4-FFF2-40B4-BE49-F238E27FC236}">
                <a16:creationId xmlns:a16="http://schemas.microsoft.com/office/drawing/2014/main" id="{BF677E41-821A-43EC-87AE-471E54E07D40}"/>
              </a:ext>
            </a:extLst>
          </p:cNvPr>
          <p:cNvSpPr txBox="1"/>
          <p:nvPr/>
        </p:nvSpPr>
        <p:spPr>
          <a:xfrm>
            <a:off x="762001" y="4872830"/>
            <a:ext cx="10138309" cy="1631216"/>
          </a:xfrm>
          <a:prstGeom prst="rect">
            <a:avLst/>
          </a:prstGeom>
          <a:noFill/>
          <a:ln w="19050">
            <a:solidFill>
              <a:srgbClr val="50B4C8"/>
            </a:solidFill>
          </a:ln>
        </p:spPr>
        <p:txBody>
          <a:bodyPr wrap="square" rtlCol="0">
            <a:spAutoFit/>
          </a:bodyPr>
          <a:lstStyle/>
          <a:p>
            <a:r>
              <a:rPr lang="en-US" b="1" dirty="0">
                <a:latin typeface="Arial" panose="020B0604020202020204" pitchFamily="34" charset="0"/>
                <a:cs typeface="Arial" panose="020B0604020202020204" pitchFamily="34" charset="0"/>
              </a:rPr>
              <a:t>device:</a:t>
            </a:r>
          </a:p>
          <a:p>
            <a:pPr marL="285750" indent="-285750">
              <a:buFont typeface="Wingdings" panose="05000000000000000000" pitchFamily="2" charset="2"/>
              <a:buChar char="§"/>
            </a:pPr>
            <a:r>
              <a:rPr lang="en-US" dirty="0"/>
              <a:t>Conversion rate for 100 most popular devices (by click count) is similarly distributed, except for device 1</a:t>
            </a:r>
          </a:p>
          <a:p>
            <a:pPr marL="285750" indent="-285750">
              <a:buFont typeface="Wingdings" panose="05000000000000000000" pitchFamily="2" charset="2"/>
              <a:buChar char="§"/>
            </a:pPr>
            <a:r>
              <a:rPr lang="en-US" dirty="0"/>
              <a:t>Device 1 has the most click and the lowest conversion rate, therefore, most fraudulent clicks are within that group</a:t>
            </a:r>
            <a:endParaRPr lang="en-US" sz="1000" dirty="0"/>
          </a:p>
          <a:p>
            <a:pPr marL="285750" indent="-285750">
              <a:buFont typeface="Wingdings" panose="05000000000000000000" pitchFamily="2" charset="2"/>
              <a:buChar char="§"/>
            </a:pPr>
            <a:endParaRPr lang="en-US" sz="1000" dirty="0"/>
          </a:p>
          <a:p>
            <a:pPr algn="ctr"/>
            <a:r>
              <a:rPr lang="en-US" b="1" dirty="0">
                <a:solidFill>
                  <a:srgbClr val="FF0000"/>
                </a:solidFill>
                <a:latin typeface="Arial" panose="020B0604020202020204" pitchFamily="34" charset="0"/>
                <a:cs typeface="Arial" panose="020B0604020202020204" pitchFamily="34" charset="0"/>
              </a:rPr>
              <a:t>Group devices other than 1 or 2 into group ‘other’!</a:t>
            </a:r>
          </a:p>
        </p:txBody>
      </p:sp>
    </p:spTree>
    <p:extLst>
      <p:ext uri="{BB962C8B-B14F-4D97-AF65-F5344CB8AC3E}">
        <p14:creationId xmlns:p14="http://schemas.microsoft.com/office/powerpoint/2010/main" val="3767136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F3F5-29C4-43DB-A175-566A18978685}"/>
              </a:ext>
            </a:extLst>
          </p:cNvPr>
          <p:cNvSpPr>
            <a:spLocks noGrp="1"/>
          </p:cNvSpPr>
          <p:nvPr>
            <p:ph type="title"/>
          </p:nvPr>
        </p:nvSpPr>
        <p:spPr>
          <a:xfrm>
            <a:off x="657224" y="499533"/>
            <a:ext cx="10772775" cy="1658198"/>
          </a:xfrm>
        </p:spPr>
        <p:txBody>
          <a:bodyPr/>
          <a:lstStyle/>
          <a:p>
            <a:r>
              <a:rPr lang="en-US"/>
              <a:t>Exploratory Data Analysis (cont.)</a:t>
            </a:r>
            <a:endParaRPr lang="en-US" dirty="0"/>
          </a:p>
        </p:txBody>
      </p:sp>
      <p:sp>
        <p:nvSpPr>
          <p:cNvPr id="14" name="TextBox 13">
            <a:extLst>
              <a:ext uri="{FF2B5EF4-FFF2-40B4-BE49-F238E27FC236}">
                <a16:creationId xmlns:a16="http://schemas.microsoft.com/office/drawing/2014/main" id="{BF677E41-821A-43EC-87AE-471E54E07D40}"/>
              </a:ext>
            </a:extLst>
          </p:cNvPr>
          <p:cNvSpPr txBox="1"/>
          <p:nvPr/>
        </p:nvSpPr>
        <p:spPr>
          <a:xfrm>
            <a:off x="762001" y="4872830"/>
            <a:ext cx="10138309" cy="1631216"/>
          </a:xfrm>
          <a:prstGeom prst="rect">
            <a:avLst/>
          </a:prstGeom>
          <a:noFill/>
          <a:ln w="19050">
            <a:solidFill>
              <a:srgbClr val="50B4C8"/>
            </a:solidFill>
          </a:ln>
        </p:spPr>
        <p:txBody>
          <a:bodyPr wrap="square" rtlCol="0" anchor="t">
            <a:spAutoFit/>
          </a:bodyPr>
          <a:lstStyle/>
          <a:p>
            <a:r>
              <a:rPr lang="en-US" b="1" dirty="0" err="1">
                <a:latin typeface="Arial" panose="020B0604020202020204" pitchFamily="34" charset="0"/>
                <a:cs typeface="Arial" panose="020B0604020202020204" pitchFamily="34" charset="0"/>
              </a:rPr>
              <a:t>ip</a:t>
            </a:r>
            <a:r>
              <a:rPr lang="en-US" b="1" dirty="0">
                <a:latin typeface="Arial" panose="020B0604020202020204" pitchFamily="34" charset="0"/>
                <a:cs typeface="Arial" panose="020B0604020202020204" pitchFamily="34" charset="0"/>
              </a:rPr>
              <a:t>:</a:t>
            </a:r>
          </a:p>
          <a:p>
            <a:pPr marL="285750" indent="-285750">
              <a:buFont typeface="Wingdings" panose="05000000000000000000" pitchFamily="2" charset="2"/>
              <a:buChar char="§"/>
            </a:pPr>
            <a:r>
              <a:rPr lang="en-US" dirty="0"/>
              <a:t>Conversion rate is not dependent on total number of clicks per </a:t>
            </a:r>
            <a:r>
              <a:rPr lang="en-US" dirty="0" err="1"/>
              <a:t>ip</a:t>
            </a:r>
            <a:r>
              <a:rPr lang="en-US" dirty="0"/>
              <a:t>, according to the 100 most popular </a:t>
            </a:r>
            <a:r>
              <a:rPr lang="en-US" dirty="0" err="1"/>
              <a:t>ips</a:t>
            </a:r>
            <a:r>
              <a:rPr lang="en-US" dirty="0"/>
              <a:t> (by click)</a:t>
            </a:r>
          </a:p>
          <a:p>
            <a:pPr marL="285750" indent="-285750">
              <a:buFont typeface="Wingdings" panose="05000000000000000000" pitchFamily="2" charset="2"/>
              <a:buChar char="§"/>
            </a:pPr>
            <a:r>
              <a:rPr lang="en-US" dirty="0"/>
              <a:t>About 10,000 different </a:t>
            </a:r>
            <a:r>
              <a:rPr lang="en-US" dirty="0" err="1"/>
              <a:t>ips</a:t>
            </a:r>
            <a:r>
              <a:rPr lang="en-US" dirty="0"/>
              <a:t> with a very high number of clicks, while the rest is relatively insignificant</a:t>
            </a:r>
          </a:p>
          <a:p>
            <a:endParaRPr lang="en-US" sz="1000" b="1" dirty="0">
              <a:latin typeface="+mj-lt"/>
              <a:cs typeface="Arial" panose="020B0604020202020204" pitchFamily="34" charset="0"/>
            </a:endParaRPr>
          </a:p>
          <a:p>
            <a:endParaRPr lang="en-US" b="1" dirty="0">
              <a:latin typeface="Arial" panose="020B0604020202020204" pitchFamily="34" charset="0"/>
              <a:cs typeface="Arial" panose="020B0604020202020204" pitchFamily="34" charset="0"/>
            </a:endParaRPr>
          </a:p>
        </p:txBody>
      </p:sp>
      <p:pic>
        <p:nvPicPr>
          <p:cNvPr id="6" name="Picture 4" descr="A screenshot of a cell phone&#10;&#10;Description generated with high confidence">
            <a:extLst>
              <a:ext uri="{FF2B5EF4-FFF2-40B4-BE49-F238E27FC236}">
                <a16:creationId xmlns:a16="http://schemas.microsoft.com/office/drawing/2014/main" id="{E48860F3-82BF-4579-BA02-7B9A9977EA36}"/>
              </a:ext>
            </a:extLst>
          </p:cNvPr>
          <p:cNvPicPr>
            <a:picLocks noChangeAspect="1"/>
          </p:cNvPicPr>
          <p:nvPr/>
        </p:nvPicPr>
        <p:blipFill>
          <a:blip r:embed="rId3"/>
          <a:stretch>
            <a:fillRect/>
          </a:stretch>
        </p:blipFill>
        <p:spPr>
          <a:xfrm>
            <a:off x="762001" y="1956564"/>
            <a:ext cx="5170369" cy="2880360"/>
          </a:xfrm>
          <a:prstGeom prst="rect">
            <a:avLst/>
          </a:prstGeom>
        </p:spPr>
      </p:pic>
      <p:pic>
        <p:nvPicPr>
          <p:cNvPr id="7" name="Picture 2" descr="A picture containing black, white&#10;&#10;Description generated with very high confidence">
            <a:extLst>
              <a:ext uri="{FF2B5EF4-FFF2-40B4-BE49-F238E27FC236}">
                <a16:creationId xmlns:a16="http://schemas.microsoft.com/office/drawing/2014/main" id="{92AD24A4-7762-4D42-8E1E-399DE49697CE}"/>
              </a:ext>
            </a:extLst>
          </p:cNvPr>
          <p:cNvPicPr>
            <a:picLocks noChangeAspect="1"/>
          </p:cNvPicPr>
          <p:nvPr/>
        </p:nvPicPr>
        <p:blipFill>
          <a:blip r:embed="rId4"/>
          <a:stretch>
            <a:fillRect/>
          </a:stretch>
        </p:blipFill>
        <p:spPr>
          <a:xfrm>
            <a:off x="6791041" y="1956564"/>
            <a:ext cx="4109270" cy="2880360"/>
          </a:xfrm>
          <a:prstGeom prst="rect">
            <a:avLst/>
          </a:prstGeom>
        </p:spPr>
      </p:pic>
    </p:spTree>
    <p:extLst>
      <p:ext uri="{BB962C8B-B14F-4D97-AF65-F5344CB8AC3E}">
        <p14:creationId xmlns:p14="http://schemas.microsoft.com/office/powerpoint/2010/main" val="2341230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F3F5-29C4-43DB-A175-566A18978685}"/>
              </a:ext>
            </a:extLst>
          </p:cNvPr>
          <p:cNvSpPr>
            <a:spLocks noGrp="1"/>
          </p:cNvSpPr>
          <p:nvPr>
            <p:ph type="title"/>
          </p:nvPr>
        </p:nvSpPr>
        <p:spPr>
          <a:xfrm>
            <a:off x="657224" y="499533"/>
            <a:ext cx="10772775" cy="1658198"/>
          </a:xfrm>
        </p:spPr>
        <p:txBody>
          <a:bodyPr/>
          <a:lstStyle/>
          <a:p>
            <a:r>
              <a:rPr lang="en-US"/>
              <a:t>Exploratory Data Analysis (cont.)</a:t>
            </a:r>
          </a:p>
        </p:txBody>
      </p:sp>
      <p:pic>
        <p:nvPicPr>
          <p:cNvPr id="8" name="Picture 2" descr="A close up of a map&#10;&#10;Description generated with high confidence">
            <a:extLst>
              <a:ext uri="{FF2B5EF4-FFF2-40B4-BE49-F238E27FC236}">
                <a16:creationId xmlns:a16="http://schemas.microsoft.com/office/drawing/2014/main" id="{560D2EAF-8E66-488E-81CB-E288F9FA924F}"/>
              </a:ext>
            </a:extLst>
          </p:cNvPr>
          <p:cNvPicPr>
            <a:picLocks noChangeAspect="1"/>
          </p:cNvPicPr>
          <p:nvPr/>
        </p:nvPicPr>
        <p:blipFill>
          <a:blip r:embed="rId3"/>
          <a:stretch>
            <a:fillRect/>
          </a:stretch>
        </p:blipFill>
        <p:spPr>
          <a:xfrm>
            <a:off x="762001" y="1956564"/>
            <a:ext cx="4849183" cy="2880360"/>
          </a:xfrm>
          <a:prstGeom prst="rect">
            <a:avLst/>
          </a:prstGeom>
        </p:spPr>
      </p:pic>
      <p:pic>
        <p:nvPicPr>
          <p:cNvPr id="17" name="Picture 5" descr="A screenshot of a cell phone&#10;&#10;Description generated with very high confidence">
            <a:extLst>
              <a:ext uri="{FF2B5EF4-FFF2-40B4-BE49-F238E27FC236}">
                <a16:creationId xmlns:a16="http://schemas.microsoft.com/office/drawing/2014/main" id="{2ED3BBC5-80C1-4C3F-8504-670E98AEBC2D}"/>
              </a:ext>
            </a:extLst>
          </p:cNvPr>
          <p:cNvPicPr>
            <a:picLocks noChangeAspect="1"/>
          </p:cNvPicPr>
          <p:nvPr/>
        </p:nvPicPr>
        <p:blipFill rotWithShape="1">
          <a:blip r:embed="rId4"/>
          <a:srcRect b="51360"/>
          <a:stretch/>
        </p:blipFill>
        <p:spPr>
          <a:xfrm>
            <a:off x="6786279" y="2696244"/>
            <a:ext cx="3730865" cy="1400999"/>
          </a:xfrm>
          <a:prstGeom prst="rect">
            <a:avLst/>
          </a:prstGeom>
        </p:spPr>
      </p:pic>
      <p:sp>
        <p:nvSpPr>
          <p:cNvPr id="19" name="TextBox 18">
            <a:extLst>
              <a:ext uri="{FF2B5EF4-FFF2-40B4-BE49-F238E27FC236}">
                <a16:creationId xmlns:a16="http://schemas.microsoft.com/office/drawing/2014/main" id="{8EA45A00-104C-4B88-B6EF-4053F95D26C5}"/>
              </a:ext>
            </a:extLst>
          </p:cNvPr>
          <p:cNvSpPr txBox="1"/>
          <p:nvPr/>
        </p:nvSpPr>
        <p:spPr>
          <a:xfrm>
            <a:off x="762001" y="4872830"/>
            <a:ext cx="10138309" cy="1477328"/>
          </a:xfrm>
          <a:prstGeom prst="rect">
            <a:avLst/>
          </a:prstGeom>
          <a:noFill/>
          <a:ln w="19050">
            <a:solidFill>
              <a:srgbClr val="50B4C8"/>
            </a:solidFill>
          </a:ln>
        </p:spPr>
        <p:txBody>
          <a:bodyPr wrap="square" rtlCol="0">
            <a:spAutoFit/>
          </a:bodyPr>
          <a:lstStyle/>
          <a:p>
            <a:r>
              <a:rPr lang="en-US" b="1">
                <a:latin typeface="Arial" panose="020B0604020202020204" pitchFamily="34" charset="0"/>
                <a:cs typeface="Arial" panose="020B0604020202020204" pitchFamily="34" charset="0"/>
              </a:rPr>
              <a:t>channel:</a:t>
            </a:r>
          </a:p>
          <a:p>
            <a:pPr marL="285750" indent="-285750">
              <a:buFont typeface="Wingdings" panose="05000000000000000000" pitchFamily="2" charset="2"/>
              <a:buChar char="§"/>
            </a:pPr>
            <a:r>
              <a:rPr lang="en-US"/>
              <a:t>Conversion rate is significantly lower for channels with a high absolute number of clicks</a:t>
            </a:r>
          </a:p>
          <a:p>
            <a:pPr marL="285750" indent="-285750">
              <a:buFont typeface="Wingdings" panose="05000000000000000000" pitchFamily="2" charset="2"/>
              <a:buChar char="§"/>
            </a:pPr>
            <a:r>
              <a:rPr lang="en-US">
                <a:cs typeface="Arial" panose="020B0604020202020204" pitchFamily="34" charset="0"/>
              </a:rPr>
              <a:t>For top 20 channels (by number of clicks), conversion rates differ a lot</a:t>
            </a:r>
          </a:p>
          <a:p>
            <a:pPr marL="285750" indent="-285750">
              <a:buFont typeface="Wingdings" panose="05000000000000000000" pitchFamily="2" charset="2"/>
              <a:buChar char="§"/>
            </a:pPr>
            <a:r>
              <a:rPr lang="en-US">
                <a:cs typeface="Arial" panose="020B0604020202020204" pitchFamily="34" charset="0"/>
              </a:rPr>
              <a:t>Channels with lower conversion rates and a high absolute number of clicks might be a sign for potential fraud</a:t>
            </a:r>
          </a:p>
        </p:txBody>
      </p:sp>
    </p:spTree>
    <p:extLst>
      <p:ext uri="{BB962C8B-B14F-4D97-AF65-F5344CB8AC3E}">
        <p14:creationId xmlns:p14="http://schemas.microsoft.com/office/powerpoint/2010/main" val="550702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F3F5-29C4-43DB-A175-566A18978685}"/>
              </a:ext>
            </a:extLst>
          </p:cNvPr>
          <p:cNvSpPr>
            <a:spLocks noGrp="1"/>
          </p:cNvSpPr>
          <p:nvPr>
            <p:ph type="title"/>
          </p:nvPr>
        </p:nvSpPr>
        <p:spPr>
          <a:xfrm>
            <a:off x="657224" y="499533"/>
            <a:ext cx="10772775" cy="1658198"/>
          </a:xfrm>
        </p:spPr>
        <p:txBody>
          <a:bodyPr/>
          <a:lstStyle/>
          <a:p>
            <a:r>
              <a:rPr lang="en-US"/>
              <a:t>Exploratory Data Analysis (cont.)</a:t>
            </a:r>
          </a:p>
        </p:txBody>
      </p:sp>
      <p:sp>
        <p:nvSpPr>
          <p:cNvPr id="19" name="TextBox 18">
            <a:extLst>
              <a:ext uri="{FF2B5EF4-FFF2-40B4-BE49-F238E27FC236}">
                <a16:creationId xmlns:a16="http://schemas.microsoft.com/office/drawing/2014/main" id="{8EA45A00-104C-4B88-B6EF-4053F95D26C5}"/>
              </a:ext>
            </a:extLst>
          </p:cNvPr>
          <p:cNvSpPr txBox="1"/>
          <p:nvPr/>
        </p:nvSpPr>
        <p:spPr>
          <a:xfrm>
            <a:off x="762001" y="4872830"/>
            <a:ext cx="10138309" cy="1477328"/>
          </a:xfrm>
          <a:prstGeom prst="rect">
            <a:avLst/>
          </a:prstGeom>
          <a:noFill/>
          <a:ln w="19050">
            <a:solidFill>
              <a:srgbClr val="50B4C8"/>
            </a:solidFill>
          </a:ln>
        </p:spPr>
        <p:txBody>
          <a:bodyPr wrap="square" rtlCol="0">
            <a:spAutoFit/>
          </a:bodyPr>
          <a:lstStyle/>
          <a:p>
            <a:r>
              <a:rPr lang="en-US" b="1">
                <a:latin typeface="Arial" panose="020B0604020202020204" pitchFamily="34" charset="0"/>
                <a:cs typeface="Arial" panose="020B0604020202020204" pitchFamily="34" charset="0"/>
              </a:rPr>
              <a:t>app:</a:t>
            </a:r>
          </a:p>
          <a:p>
            <a:pPr marL="285750" indent="-285750">
              <a:buFont typeface="Wingdings" panose="05000000000000000000" pitchFamily="2" charset="2"/>
              <a:buChar char="§"/>
            </a:pPr>
            <a:r>
              <a:rPr lang="en-US"/>
              <a:t>Conversion rate is significantly lower for top 20 apps (by click count)</a:t>
            </a:r>
          </a:p>
          <a:p>
            <a:pPr marL="285750" indent="-285750">
              <a:buFont typeface="Wingdings" panose="05000000000000000000" pitchFamily="2" charset="2"/>
              <a:buChar char="§"/>
            </a:pPr>
            <a:r>
              <a:rPr lang="en-US">
                <a:cs typeface="Arial" panose="020B0604020202020204" pitchFamily="34" charset="0"/>
              </a:rPr>
              <a:t>For top 20 apps (by number of clicks), conversion rates differ a lot</a:t>
            </a:r>
          </a:p>
          <a:p>
            <a:pPr marL="285750" indent="-285750">
              <a:buFont typeface="Wingdings" panose="05000000000000000000" pitchFamily="2" charset="2"/>
              <a:buChar char="§"/>
            </a:pPr>
            <a:r>
              <a:rPr lang="en-US">
                <a:cs typeface="Arial" panose="020B0604020202020204" pitchFamily="34" charset="0"/>
              </a:rPr>
              <a:t>Apps with lower conversion rates and a high absolute number of clicks might be a sign for potential fraud</a:t>
            </a:r>
          </a:p>
          <a:p>
            <a:pPr marL="285750" indent="-285750">
              <a:buFont typeface="Wingdings" panose="05000000000000000000" pitchFamily="2" charset="2"/>
              <a:buChar char="§"/>
            </a:pPr>
            <a:endParaRPr lang="en-US">
              <a:cs typeface="Arial" panose="020B0604020202020204" pitchFamily="34" charset="0"/>
            </a:endParaRPr>
          </a:p>
        </p:txBody>
      </p:sp>
      <p:pic>
        <p:nvPicPr>
          <p:cNvPr id="7" name="Picture 8" descr="A screenshot of a cell phone&#10;&#10;Description generated with very high confidence">
            <a:extLst>
              <a:ext uri="{FF2B5EF4-FFF2-40B4-BE49-F238E27FC236}">
                <a16:creationId xmlns:a16="http://schemas.microsoft.com/office/drawing/2014/main" id="{A661E8B2-E8AD-4CAA-AF83-F8A5C8AFB75F}"/>
              </a:ext>
            </a:extLst>
          </p:cNvPr>
          <p:cNvPicPr>
            <a:picLocks noChangeAspect="1"/>
          </p:cNvPicPr>
          <p:nvPr/>
        </p:nvPicPr>
        <p:blipFill>
          <a:blip r:embed="rId3"/>
          <a:stretch>
            <a:fillRect/>
          </a:stretch>
        </p:blipFill>
        <p:spPr>
          <a:xfrm>
            <a:off x="762001" y="1956564"/>
            <a:ext cx="5179121" cy="2880360"/>
          </a:xfrm>
          <a:prstGeom prst="rect">
            <a:avLst/>
          </a:prstGeom>
        </p:spPr>
      </p:pic>
      <p:pic>
        <p:nvPicPr>
          <p:cNvPr id="9" name="Picture 10" descr="A screenshot of a cell phone&#10;&#10;Description generated with very high confidence">
            <a:extLst>
              <a:ext uri="{FF2B5EF4-FFF2-40B4-BE49-F238E27FC236}">
                <a16:creationId xmlns:a16="http://schemas.microsoft.com/office/drawing/2014/main" id="{89000494-2E8B-4353-A98F-3C1F22FCFE17}"/>
              </a:ext>
            </a:extLst>
          </p:cNvPr>
          <p:cNvPicPr>
            <a:picLocks noChangeAspect="1"/>
          </p:cNvPicPr>
          <p:nvPr/>
        </p:nvPicPr>
        <p:blipFill rotWithShape="1">
          <a:blip r:embed="rId4"/>
          <a:srcRect b="51195"/>
          <a:stretch/>
        </p:blipFill>
        <p:spPr>
          <a:xfrm>
            <a:off x="6774637" y="2693863"/>
            <a:ext cx="3718695" cy="1405761"/>
          </a:xfrm>
          <a:prstGeom prst="rect">
            <a:avLst/>
          </a:prstGeom>
        </p:spPr>
      </p:pic>
    </p:spTree>
    <p:extLst>
      <p:ext uri="{BB962C8B-B14F-4D97-AF65-F5344CB8AC3E}">
        <p14:creationId xmlns:p14="http://schemas.microsoft.com/office/powerpoint/2010/main" val="2347181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F3F5-29C4-43DB-A175-566A18978685}"/>
              </a:ext>
            </a:extLst>
          </p:cNvPr>
          <p:cNvSpPr>
            <a:spLocks noGrp="1"/>
          </p:cNvSpPr>
          <p:nvPr>
            <p:ph type="title"/>
          </p:nvPr>
        </p:nvSpPr>
        <p:spPr>
          <a:xfrm>
            <a:off x="657224" y="499533"/>
            <a:ext cx="10772775" cy="1658198"/>
          </a:xfrm>
        </p:spPr>
        <p:txBody>
          <a:bodyPr/>
          <a:lstStyle/>
          <a:p>
            <a:r>
              <a:rPr lang="en-US"/>
              <a:t>Exploratory Data Analysis (cont.)</a:t>
            </a:r>
          </a:p>
        </p:txBody>
      </p:sp>
      <p:sp>
        <p:nvSpPr>
          <p:cNvPr id="19" name="TextBox 18">
            <a:extLst>
              <a:ext uri="{FF2B5EF4-FFF2-40B4-BE49-F238E27FC236}">
                <a16:creationId xmlns:a16="http://schemas.microsoft.com/office/drawing/2014/main" id="{8EA45A00-104C-4B88-B6EF-4053F95D26C5}"/>
              </a:ext>
            </a:extLst>
          </p:cNvPr>
          <p:cNvSpPr txBox="1"/>
          <p:nvPr/>
        </p:nvSpPr>
        <p:spPr>
          <a:xfrm>
            <a:off x="762001" y="4872830"/>
            <a:ext cx="10138309" cy="1477328"/>
          </a:xfrm>
          <a:prstGeom prst="rect">
            <a:avLst/>
          </a:prstGeom>
          <a:noFill/>
          <a:ln w="19050">
            <a:solidFill>
              <a:srgbClr val="50B4C8"/>
            </a:solidFill>
          </a:ln>
        </p:spPr>
        <p:txBody>
          <a:bodyPr wrap="square" rtlCol="0">
            <a:spAutoFit/>
          </a:bodyPr>
          <a:lstStyle/>
          <a:p>
            <a:r>
              <a:rPr lang="en-US" b="1" err="1">
                <a:latin typeface="Arial" panose="020B0604020202020204" pitchFamily="34" charset="0"/>
                <a:cs typeface="Arial" panose="020B0604020202020204" pitchFamily="34" charset="0"/>
              </a:rPr>
              <a:t>os</a:t>
            </a:r>
            <a:r>
              <a:rPr lang="en-US" b="1">
                <a:latin typeface="Arial" panose="020B0604020202020204" pitchFamily="34" charset="0"/>
                <a:cs typeface="Arial" panose="020B0604020202020204" pitchFamily="34" charset="0"/>
              </a:rPr>
              <a:t>:</a:t>
            </a:r>
          </a:p>
          <a:p>
            <a:pPr marL="285750" indent="-285750">
              <a:buFont typeface="Wingdings" panose="05000000000000000000" pitchFamily="2" charset="2"/>
              <a:buChar char="§"/>
            </a:pPr>
            <a:r>
              <a:rPr lang="en-US"/>
              <a:t>Conversion rate is significantly lower for top ~ 30 operating systems (by click count)</a:t>
            </a:r>
          </a:p>
          <a:p>
            <a:pPr marL="285750" indent="-285750">
              <a:buFont typeface="Wingdings" panose="05000000000000000000" pitchFamily="2" charset="2"/>
              <a:buChar char="§"/>
            </a:pPr>
            <a:r>
              <a:rPr lang="en-US">
                <a:cs typeface="Arial" panose="020B0604020202020204" pitchFamily="34" charset="0"/>
              </a:rPr>
              <a:t>For top 20 </a:t>
            </a:r>
            <a:r>
              <a:rPr lang="en-US" err="1">
                <a:cs typeface="Arial" panose="020B0604020202020204" pitchFamily="34" charset="0"/>
              </a:rPr>
              <a:t>os</a:t>
            </a:r>
            <a:r>
              <a:rPr lang="en-US">
                <a:cs typeface="Arial" panose="020B0604020202020204" pitchFamily="34" charset="0"/>
              </a:rPr>
              <a:t> (by number of clicks), conversion rates differ a lot</a:t>
            </a:r>
          </a:p>
          <a:p>
            <a:pPr marL="285750" indent="-285750">
              <a:buFont typeface="Wingdings" panose="05000000000000000000" pitchFamily="2" charset="2"/>
              <a:buChar char="§"/>
            </a:pPr>
            <a:r>
              <a:rPr lang="en-US" err="1">
                <a:cs typeface="Arial" panose="020B0604020202020204" pitchFamily="34" charset="0"/>
              </a:rPr>
              <a:t>Os</a:t>
            </a:r>
            <a:r>
              <a:rPr lang="en-US">
                <a:cs typeface="Arial" panose="020B0604020202020204" pitchFamily="34" charset="0"/>
              </a:rPr>
              <a:t> with lower conversion rates and a high absolute number of clicks might be a sign for potential fraud</a:t>
            </a:r>
          </a:p>
          <a:p>
            <a:pPr marL="285750" indent="-285750">
              <a:buFont typeface="Wingdings" panose="05000000000000000000" pitchFamily="2" charset="2"/>
              <a:buChar char="§"/>
            </a:pPr>
            <a:endParaRPr lang="en-US">
              <a:cs typeface="Arial" panose="020B0604020202020204" pitchFamily="34" charset="0"/>
            </a:endParaRPr>
          </a:p>
        </p:txBody>
      </p:sp>
      <p:pic>
        <p:nvPicPr>
          <p:cNvPr id="8" name="Picture 8" descr="A screenshot of a cell phone&#10;&#10;Description generated with high confidence">
            <a:extLst>
              <a:ext uri="{FF2B5EF4-FFF2-40B4-BE49-F238E27FC236}">
                <a16:creationId xmlns:a16="http://schemas.microsoft.com/office/drawing/2014/main" id="{A570D558-C3DA-4C81-A1BE-369F0ECF98ED}"/>
              </a:ext>
            </a:extLst>
          </p:cNvPr>
          <p:cNvPicPr>
            <a:picLocks noChangeAspect="1"/>
          </p:cNvPicPr>
          <p:nvPr/>
        </p:nvPicPr>
        <p:blipFill>
          <a:blip r:embed="rId3"/>
          <a:stretch>
            <a:fillRect/>
          </a:stretch>
        </p:blipFill>
        <p:spPr>
          <a:xfrm>
            <a:off x="762001" y="1956564"/>
            <a:ext cx="5043088" cy="2880360"/>
          </a:xfrm>
          <a:prstGeom prst="rect">
            <a:avLst/>
          </a:prstGeom>
        </p:spPr>
      </p:pic>
      <p:pic>
        <p:nvPicPr>
          <p:cNvPr id="10" name="Picture 11" descr="A screenshot of a cell phone&#10;&#10;Description generated with very high confidence">
            <a:extLst>
              <a:ext uri="{FF2B5EF4-FFF2-40B4-BE49-F238E27FC236}">
                <a16:creationId xmlns:a16="http://schemas.microsoft.com/office/drawing/2014/main" id="{BBA601E8-6DFA-4B9F-B251-80CA8E1EE8F0}"/>
              </a:ext>
            </a:extLst>
          </p:cNvPr>
          <p:cNvPicPr>
            <a:picLocks noChangeAspect="1"/>
          </p:cNvPicPr>
          <p:nvPr/>
        </p:nvPicPr>
        <p:blipFill rotWithShape="1">
          <a:blip r:embed="rId4"/>
          <a:srcRect b="51526"/>
          <a:stretch/>
        </p:blipFill>
        <p:spPr>
          <a:xfrm>
            <a:off x="6781431" y="2698626"/>
            <a:ext cx="3672225" cy="1396236"/>
          </a:xfrm>
          <a:prstGeom prst="rect">
            <a:avLst/>
          </a:prstGeom>
        </p:spPr>
      </p:pic>
    </p:spTree>
    <p:extLst>
      <p:ext uri="{BB962C8B-B14F-4D97-AF65-F5344CB8AC3E}">
        <p14:creationId xmlns:p14="http://schemas.microsoft.com/office/powerpoint/2010/main" val="2352172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1C1572-0E94-44E9-9CC6-872EE30B500C}"/>
              </a:ext>
            </a:extLst>
          </p:cNvPr>
          <p:cNvSpPr>
            <a:spLocks noGrp="1"/>
          </p:cNvSpPr>
          <p:nvPr>
            <p:ph type="title"/>
          </p:nvPr>
        </p:nvSpPr>
        <p:spPr>
          <a:xfrm>
            <a:off x="7929807" y="1918906"/>
            <a:ext cx="4051176" cy="1920240"/>
          </a:xfrm>
        </p:spPr>
        <p:txBody>
          <a:bodyPr anchor="t"/>
          <a:lstStyle/>
          <a:p>
            <a:r>
              <a:rPr lang="en-US" dirty="0"/>
              <a:t>4. Feature 	Engineering</a:t>
            </a:r>
          </a:p>
        </p:txBody>
      </p:sp>
      <p:pic>
        <p:nvPicPr>
          <p:cNvPr id="8" name="Picture 7">
            <a:extLst>
              <a:ext uri="{FF2B5EF4-FFF2-40B4-BE49-F238E27FC236}">
                <a16:creationId xmlns:a16="http://schemas.microsoft.com/office/drawing/2014/main" id="{FBCD056E-E39D-43C2-AD27-17C984F7D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84"/>
            <a:ext cx="7623621" cy="6862483"/>
          </a:xfrm>
          <a:prstGeom prst="rect">
            <a:avLst/>
          </a:prstGeom>
        </p:spPr>
      </p:pic>
    </p:spTree>
    <p:extLst>
      <p:ext uri="{BB962C8B-B14F-4D97-AF65-F5344CB8AC3E}">
        <p14:creationId xmlns:p14="http://schemas.microsoft.com/office/powerpoint/2010/main" val="41416547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7A85-7839-4E38-B9D2-43F9DD939F58}"/>
              </a:ext>
            </a:extLst>
          </p:cNvPr>
          <p:cNvSpPr>
            <a:spLocks noGrp="1"/>
          </p:cNvSpPr>
          <p:nvPr>
            <p:ph type="title"/>
          </p:nvPr>
        </p:nvSpPr>
        <p:spPr/>
        <p:txBody>
          <a:bodyPr/>
          <a:lstStyle/>
          <a:p>
            <a:r>
              <a:rPr lang="en-US" dirty="0"/>
              <a:t>Feature Engineering</a:t>
            </a:r>
          </a:p>
        </p:txBody>
      </p:sp>
      <p:sp>
        <p:nvSpPr>
          <p:cNvPr id="16" name="TextBox 15">
            <a:extLst>
              <a:ext uri="{FF2B5EF4-FFF2-40B4-BE49-F238E27FC236}">
                <a16:creationId xmlns:a16="http://schemas.microsoft.com/office/drawing/2014/main" id="{5A8065B6-4E37-4861-81A9-938FCC7014B5}"/>
              </a:ext>
            </a:extLst>
          </p:cNvPr>
          <p:cNvSpPr txBox="1"/>
          <p:nvPr/>
        </p:nvSpPr>
        <p:spPr>
          <a:xfrm>
            <a:off x="651016" y="1738447"/>
            <a:ext cx="3937121" cy="553998"/>
          </a:xfrm>
          <a:prstGeom prst="rect">
            <a:avLst/>
          </a:prstGeom>
          <a:solidFill>
            <a:schemeClr val="accent1"/>
          </a:solidFill>
          <a:ln>
            <a:solidFill>
              <a:schemeClr val="accent1">
                <a:lumMod val="50000"/>
              </a:schemeClr>
            </a:solidFill>
          </a:ln>
        </p:spPr>
        <p:txBody>
          <a:bodyPr wrap="square" rtlCol="0">
            <a:spAutoFit/>
          </a:bodyPr>
          <a:lstStyle/>
          <a:p>
            <a:pPr algn="ctr"/>
            <a:r>
              <a:rPr lang="en-US" sz="1500" b="1" dirty="0">
                <a:solidFill>
                  <a:schemeClr val="bg1"/>
                </a:solidFill>
                <a:latin typeface="Arial" panose="020B0604020202020204" pitchFamily="34" charset="0"/>
                <a:cs typeface="Arial" panose="020B0604020202020204" pitchFamily="34" charset="0"/>
              </a:rPr>
              <a:t>Combination counts</a:t>
            </a:r>
          </a:p>
          <a:p>
            <a:pPr algn="ctr"/>
            <a:endParaRPr lang="en-US" sz="1500" b="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535C859A-30A4-423D-9DD6-B76AC0C4BD64}"/>
              </a:ext>
            </a:extLst>
          </p:cNvPr>
          <p:cNvSpPr txBox="1"/>
          <p:nvPr/>
        </p:nvSpPr>
        <p:spPr>
          <a:xfrm>
            <a:off x="651014" y="2560333"/>
            <a:ext cx="3937121" cy="1477328"/>
          </a:xfrm>
          <a:prstGeom prst="rect">
            <a:avLst/>
          </a:prstGeom>
          <a:noFill/>
          <a:ln w="19050">
            <a:solidFill>
              <a:srgbClr val="50B4C8"/>
            </a:solidFill>
          </a:ln>
        </p:spPr>
        <p:txBody>
          <a:bodyPr wrap="square" rtlCol="0">
            <a:spAutoFit/>
          </a:bodyPr>
          <a:lstStyle/>
          <a:p>
            <a:pPr marL="285750" indent="-285750">
              <a:buFont typeface="Wingdings" panose="05000000000000000000" pitchFamily="2" charset="2"/>
              <a:buChar char="§"/>
            </a:pPr>
            <a:r>
              <a:rPr lang="en-US" sz="1500" dirty="0">
                <a:cs typeface="Arial" panose="020B0604020202020204" pitchFamily="34" charset="0"/>
              </a:rPr>
              <a:t>Each ‘click’ contains data about the ‘clicker’ – IP address, type of device, type of OS, etc.</a:t>
            </a:r>
          </a:p>
          <a:p>
            <a:pPr marL="285750" indent="-285750">
              <a:buFont typeface="Wingdings" panose="05000000000000000000" pitchFamily="2" charset="2"/>
              <a:buChar char="§"/>
            </a:pPr>
            <a:r>
              <a:rPr lang="en-US" sz="1500" dirty="0">
                <a:cs typeface="Arial" panose="020B0604020202020204" pitchFamily="34" charset="0"/>
              </a:rPr>
              <a:t>To better understand the ‘clicker’ attribute interaction, we decided to use value counts along with combinatorics to identify any potentially recurring ‘clickers.’</a:t>
            </a:r>
          </a:p>
        </p:txBody>
      </p:sp>
      <p:sp>
        <p:nvSpPr>
          <p:cNvPr id="6" name="TextBox 5">
            <a:extLst>
              <a:ext uri="{FF2B5EF4-FFF2-40B4-BE49-F238E27FC236}">
                <a16:creationId xmlns:a16="http://schemas.microsoft.com/office/drawing/2014/main" id="{F2EF33A9-43FD-4D13-9A13-8B43FDD7D3CC}"/>
              </a:ext>
            </a:extLst>
          </p:cNvPr>
          <p:cNvSpPr txBox="1"/>
          <p:nvPr/>
        </p:nvSpPr>
        <p:spPr>
          <a:xfrm>
            <a:off x="663133" y="4416087"/>
            <a:ext cx="3937121" cy="1938992"/>
          </a:xfrm>
          <a:prstGeom prst="rect">
            <a:avLst/>
          </a:prstGeom>
          <a:noFill/>
          <a:ln w="19050">
            <a:solidFill>
              <a:srgbClr val="50B4C8"/>
            </a:solidFill>
          </a:ln>
        </p:spPr>
        <p:txBody>
          <a:bodyPr wrap="square" rtlCol="0">
            <a:spAutoFit/>
          </a:bodyPr>
          <a:lstStyle/>
          <a:p>
            <a:pPr marL="285750" indent="-285750">
              <a:buFont typeface="Wingdings" panose="05000000000000000000" pitchFamily="2" charset="2"/>
              <a:buChar char="§"/>
            </a:pPr>
            <a:r>
              <a:rPr lang="en-US" sz="1500" dirty="0">
                <a:cs typeface="Arial" panose="020B0604020202020204" pitchFamily="34" charset="0"/>
              </a:rPr>
              <a:t>These features were extracted by using a series of for loops to create the correct combinatorics sequence, followed by a </a:t>
            </a:r>
            <a:r>
              <a:rPr lang="en-US" sz="1500" dirty="0" err="1">
                <a:cs typeface="Arial" panose="020B0604020202020204" pitchFamily="34" charset="0"/>
              </a:rPr>
              <a:t>pandas.Series.value_counts</a:t>
            </a:r>
            <a:r>
              <a:rPr lang="en-US" sz="1500" dirty="0">
                <a:cs typeface="Arial" panose="020B0604020202020204" pitchFamily="34" charset="0"/>
              </a:rPr>
              <a:t>() function to count the number of times a combination occurred.</a:t>
            </a:r>
          </a:p>
          <a:p>
            <a:pPr marL="285750" indent="-285750">
              <a:buFont typeface="Wingdings" panose="05000000000000000000" pitchFamily="2" charset="2"/>
              <a:buChar char="§"/>
            </a:pPr>
            <a:r>
              <a:rPr lang="en-US" sz="1500" dirty="0">
                <a:cs typeface="Arial" panose="020B0604020202020204" pitchFamily="34" charset="0"/>
              </a:rPr>
              <a:t>After scaling, this feature provides a ‘weight’ for how often the same combination occurs</a:t>
            </a:r>
          </a:p>
        </p:txBody>
      </p:sp>
      <p:pic>
        <p:nvPicPr>
          <p:cNvPr id="1028" name="Picture 4">
            <a:extLst>
              <a:ext uri="{FF2B5EF4-FFF2-40B4-BE49-F238E27FC236}">
                <a16:creationId xmlns:a16="http://schemas.microsoft.com/office/drawing/2014/main" id="{6897B250-335F-48B8-950E-3ABFC529B5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3986" y="1738447"/>
            <a:ext cx="3398003"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EF783F8-0284-4609-B5A0-487C7EF5C2B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77842" y="1751661"/>
            <a:ext cx="3398003"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B15E0DE-BC34-4A4E-BCA3-CFF45244026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3986" y="4242583"/>
            <a:ext cx="3398003" cy="2286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F60345A-E001-4FB1-8E50-9D1F9F0CEBC4}"/>
              </a:ext>
            </a:extLst>
          </p:cNvPr>
          <p:cNvSpPr txBox="1"/>
          <p:nvPr/>
        </p:nvSpPr>
        <p:spPr>
          <a:xfrm>
            <a:off x="8653279" y="5108584"/>
            <a:ext cx="3330596" cy="553998"/>
          </a:xfrm>
          <a:prstGeom prst="rect">
            <a:avLst/>
          </a:prstGeom>
          <a:noFill/>
          <a:ln w="19050">
            <a:solidFill>
              <a:srgbClr val="50B4C8"/>
            </a:solidFill>
          </a:ln>
        </p:spPr>
        <p:txBody>
          <a:bodyPr wrap="square" rtlCol="0">
            <a:spAutoFit/>
          </a:bodyPr>
          <a:lstStyle/>
          <a:p>
            <a:pPr marL="285750" indent="-285750">
              <a:buFont typeface="Wingdings" panose="05000000000000000000" pitchFamily="2" charset="2"/>
              <a:buChar char="§"/>
            </a:pPr>
            <a:r>
              <a:rPr lang="en-US" sz="1500" dirty="0">
                <a:cs typeface="Arial" panose="020B0604020202020204" pitchFamily="34" charset="0"/>
              </a:rPr>
              <a:t>Kernel density estimation plots of the various combinatorics</a:t>
            </a:r>
          </a:p>
        </p:txBody>
      </p:sp>
    </p:spTree>
    <p:extLst>
      <p:ext uri="{BB962C8B-B14F-4D97-AF65-F5344CB8AC3E}">
        <p14:creationId xmlns:p14="http://schemas.microsoft.com/office/powerpoint/2010/main" val="222534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7A85-7839-4E38-B9D2-43F9DD939F58}"/>
              </a:ext>
            </a:extLst>
          </p:cNvPr>
          <p:cNvSpPr>
            <a:spLocks noGrp="1"/>
          </p:cNvSpPr>
          <p:nvPr>
            <p:ph type="title"/>
          </p:nvPr>
        </p:nvSpPr>
        <p:spPr/>
        <p:txBody>
          <a:bodyPr/>
          <a:lstStyle/>
          <a:p>
            <a:r>
              <a:rPr lang="en-US" dirty="0"/>
              <a:t>Feature Engineering (cont.)</a:t>
            </a:r>
          </a:p>
        </p:txBody>
      </p:sp>
      <p:sp>
        <p:nvSpPr>
          <p:cNvPr id="16" name="TextBox 15">
            <a:extLst>
              <a:ext uri="{FF2B5EF4-FFF2-40B4-BE49-F238E27FC236}">
                <a16:creationId xmlns:a16="http://schemas.microsoft.com/office/drawing/2014/main" id="{5A8065B6-4E37-4861-81A9-938FCC7014B5}"/>
              </a:ext>
            </a:extLst>
          </p:cNvPr>
          <p:cNvSpPr txBox="1"/>
          <p:nvPr/>
        </p:nvSpPr>
        <p:spPr>
          <a:xfrm>
            <a:off x="651016" y="1738447"/>
            <a:ext cx="3937121" cy="553998"/>
          </a:xfrm>
          <a:prstGeom prst="rect">
            <a:avLst/>
          </a:prstGeom>
          <a:solidFill>
            <a:schemeClr val="accent1"/>
          </a:solidFill>
          <a:ln>
            <a:solidFill>
              <a:schemeClr val="accent1">
                <a:lumMod val="50000"/>
              </a:schemeClr>
            </a:solidFill>
          </a:ln>
        </p:spPr>
        <p:txBody>
          <a:bodyPr wrap="square" rtlCol="0">
            <a:spAutoFit/>
          </a:bodyPr>
          <a:lstStyle/>
          <a:p>
            <a:pPr algn="ctr"/>
            <a:r>
              <a:rPr lang="en-US" sz="1500" b="1" dirty="0">
                <a:solidFill>
                  <a:schemeClr val="bg1"/>
                </a:solidFill>
                <a:latin typeface="Arial" panose="020B0604020202020204" pitchFamily="34" charset="0"/>
                <a:cs typeface="Arial" panose="020B0604020202020204" pitchFamily="34" charset="0"/>
              </a:rPr>
              <a:t>Time to next click</a:t>
            </a:r>
          </a:p>
          <a:p>
            <a:pPr algn="ctr"/>
            <a:endParaRPr lang="en-US" sz="1500" b="1" dirty="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535C859A-30A4-423D-9DD6-B76AC0C4BD64}"/>
              </a:ext>
            </a:extLst>
          </p:cNvPr>
          <p:cNvSpPr txBox="1"/>
          <p:nvPr/>
        </p:nvSpPr>
        <p:spPr>
          <a:xfrm>
            <a:off x="651013" y="2461493"/>
            <a:ext cx="3937121" cy="1477328"/>
          </a:xfrm>
          <a:prstGeom prst="rect">
            <a:avLst/>
          </a:prstGeom>
          <a:noFill/>
          <a:ln w="19050">
            <a:solidFill>
              <a:srgbClr val="50B4C8"/>
            </a:solidFill>
          </a:ln>
        </p:spPr>
        <p:txBody>
          <a:bodyPr wrap="square" rtlCol="0">
            <a:spAutoFit/>
          </a:bodyPr>
          <a:lstStyle/>
          <a:p>
            <a:pPr marL="285750" indent="-285750">
              <a:buFont typeface="Wingdings" panose="05000000000000000000" pitchFamily="2" charset="2"/>
              <a:buChar char="§"/>
            </a:pPr>
            <a:r>
              <a:rPr lang="en-US" sz="1500" dirty="0">
                <a:cs typeface="Arial" panose="020B0604020202020204" pitchFamily="34" charset="0"/>
              </a:rPr>
              <a:t>Time to next click looks at the timing interval between different combinations of clickers.</a:t>
            </a:r>
          </a:p>
          <a:p>
            <a:pPr marL="285750" indent="-285750">
              <a:buFont typeface="Wingdings" panose="05000000000000000000" pitchFamily="2" charset="2"/>
              <a:buChar char="§"/>
            </a:pPr>
            <a:r>
              <a:rPr lang="en-US" sz="1500" dirty="0">
                <a:cs typeface="Arial" panose="020B0604020202020204" pitchFamily="34" charset="0"/>
              </a:rPr>
              <a:t>For example, if a specific device and IP combination clicked on an ad, how long before that same device and IP combination clicked again?</a:t>
            </a:r>
          </a:p>
        </p:txBody>
      </p:sp>
      <p:pic>
        <p:nvPicPr>
          <p:cNvPr id="2050" name="Picture 2">
            <a:extLst>
              <a:ext uri="{FF2B5EF4-FFF2-40B4-BE49-F238E27FC236}">
                <a16:creationId xmlns:a16="http://schemas.microsoft.com/office/drawing/2014/main" id="{91D823A6-8221-4CC6-8259-76D9B04CB0C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85688" y="1738447"/>
            <a:ext cx="327004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948B4DE-2127-459A-AC20-D36820347BF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3279" y="1751661"/>
            <a:ext cx="3330596" cy="2286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BEF261A-6AFB-43CE-9002-E0D299B1C5C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5688" y="4242583"/>
            <a:ext cx="3330596" cy="22860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701F94B-B1C6-4995-9E8D-7A07A83B5C4C}"/>
              </a:ext>
            </a:extLst>
          </p:cNvPr>
          <p:cNvSpPr txBox="1"/>
          <p:nvPr/>
        </p:nvSpPr>
        <p:spPr>
          <a:xfrm>
            <a:off x="651013" y="4127926"/>
            <a:ext cx="3937121" cy="2400657"/>
          </a:xfrm>
          <a:prstGeom prst="rect">
            <a:avLst/>
          </a:prstGeom>
          <a:noFill/>
          <a:ln w="19050">
            <a:solidFill>
              <a:srgbClr val="50B4C8"/>
            </a:solidFill>
          </a:ln>
        </p:spPr>
        <p:txBody>
          <a:bodyPr wrap="square" rtlCol="0">
            <a:spAutoFit/>
          </a:bodyPr>
          <a:lstStyle/>
          <a:p>
            <a:pPr marL="285750" indent="-285750">
              <a:buFont typeface="Wingdings" panose="05000000000000000000" pitchFamily="2" charset="2"/>
              <a:buChar char="§"/>
            </a:pPr>
            <a:r>
              <a:rPr lang="en-US" sz="1500" dirty="0">
                <a:cs typeface="Arial" panose="020B0604020202020204" pitchFamily="34" charset="0"/>
              </a:rPr>
              <a:t>Using combinatorics and a series of for loops, this process was carried out for double, triple, quadruple, and quintuple combinations.</a:t>
            </a:r>
          </a:p>
          <a:p>
            <a:pPr marL="285750" indent="-285750">
              <a:buFont typeface="Wingdings" panose="05000000000000000000" pitchFamily="2" charset="2"/>
              <a:buChar char="§"/>
            </a:pPr>
            <a:r>
              <a:rPr lang="en-US" sz="1500" dirty="0">
                <a:cs typeface="Arial" panose="020B0604020202020204" pitchFamily="34" charset="0"/>
              </a:rPr>
              <a:t>The </a:t>
            </a:r>
            <a:r>
              <a:rPr lang="en-US" sz="1500" dirty="0" err="1">
                <a:cs typeface="Arial" panose="020B0604020202020204" pitchFamily="34" charset="0"/>
              </a:rPr>
              <a:t>NaN</a:t>
            </a:r>
            <a:r>
              <a:rPr lang="en-US" sz="1500" dirty="0">
                <a:cs typeface="Arial" panose="020B0604020202020204" pitchFamily="34" charset="0"/>
              </a:rPr>
              <a:t> values were replaced with a very high value – 1e10 to ‘filter’ out click patterns that did not recur</a:t>
            </a:r>
          </a:p>
          <a:p>
            <a:pPr marL="285750" indent="-285750">
              <a:buFont typeface="Wingdings" panose="05000000000000000000" pitchFamily="2" charset="2"/>
              <a:buChar char="§"/>
            </a:pPr>
            <a:r>
              <a:rPr lang="en-US" sz="1500" dirty="0">
                <a:cs typeface="Arial" panose="020B0604020202020204" pitchFamily="34" charset="0"/>
              </a:rPr>
              <a:t>This feature searches for timed patterns – programs that potentially click an ad repeatedly every given step of time.</a:t>
            </a:r>
          </a:p>
        </p:txBody>
      </p:sp>
      <p:sp>
        <p:nvSpPr>
          <p:cNvPr id="13" name="TextBox 12">
            <a:extLst>
              <a:ext uri="{FF2B5EF4-FFF2-40B4-BE49-F238E27FC236}">
                <a16:creationId xmlns:a16="http://schemas.microsoft.com/office/drawing/2014/main" id="{772D7BE6-9751-40C2-ADCC-2A022498471D}"/>
              </a:ext>
            </a:extLst>
          </p:cNvPr>
          <p:cNvSpPr txBox="1"/>
          <p:nvPr/>
        </p:nvSpPr>
        <p:spPr>
          <a:xfrm>
            <a:off x="8653279" y="5108584"/>
            <a:ext cx="3330596" cy="553998"/>
          </a:xfrm>
          <a:prstGeom prst="rect">
            <a:avLst/>
          </a:prstGeom>
          <a:noFill/>
          <a:ln w="19050">
            <a:solidFill>
              <a:srgbClr val="50B4C8"/>
            </a:solidFill>
          </a:ln>
        </p:spPr>
        <p:txBody>
          <a:bodyPr wrap="square" rtlCol="0">
            <a:spAutoFit/>
          </a:bodyPr>
          <a:lstStyle/>
          <a:p>
            <a:pPr marL="285750" indent="-285750">
              <a:buFont typeface="Wingdings" panose="05000000000000000000" pitchFamily="2" charset="2"/>
              <a:buChar char="§"/>
            </a:pPr>
            <a:r>
              <a:rPr lang="en-US" sz="1500" dirty="0">
                <a:cs typeface="Arial" panose="020B0604020202020204" pitchFamily="34" charset="0"/>
              </a:rPr>
              <a:t>Kernel density estimation plots of the various combinatorics</a:t>
            </a:r>
          </a:p>
        </p:txBody>
      </p:sp>
    </p:spTree>
    <p:extLst>
      <p:ext uri="{BB962C8B-B14F-4D97-AF65-F5344CB8AC3E}">
        <p14:creationId xmlns:p14="http://schemas.microsoft.com/office/powerpoint/2010/main" val="3967177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5ED1-D7F1-40DE-89BD-2FF0F684B94F}"/>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F41E68C-7726-4AA2-8DA6-09E79B01A665}"/>
              </a:ext>
            </a:extLst>
          </p:cNvPr>
          <p:cNvSpPr>
            <a:spLocks noGrp="1"/>
          </p:cNvSpPr>
          <p:nvPr>
            <p:ph idx="1"/>
          </p:nvPr>
        </p:nvSpPr>
        <p:spPr/>
        <p:txBody>
          <a:bodyPr>
            <a:normAutofit/>
          </a:bodyPr>
          <a:lstStyle/>
          <a:p>
            <a:pPr marL="457200" indent="-457200">
              <a:buFont typeface="+mj-lt"/>
              <a:buAutoNum type="arabicPeriod"/>
            </a:pPr>
            <a:r>
              <a:rPr lang="en-US" sz="3000" dirty="0"/>
              <a:t>Business Problem</a:t>
            </a:r>
          </a:p>
          <a:p>
            <a:pPr marL="457200" indent="-457200">
              <a:buFont typeface="+mj-lt"/>
              <a:buAutoNum type="arabicPeriod"/>
            </a:pPr>
            <a:r>
              <a:rPr lang="en-US" sz="3000" dirty="0"/>
              <a:t>Dataset &amp; Processing</a:t>
            </a:r>
          </a:p>
          <a:p>
            <a:pPr marL="457200" indent="-457200">
              <a:buFont typeface="+mj-lt"/>
              <a:buAutoNum type="arabicPeriod"/>
            </a:pPr>
            <a:r>
              <a:rPr lang="en-US" sz="3000" dirty="0"/>
              <a:t>Exploratory Data Analysis</a:t>
            </a:r>
          </a:p>
          <a:p>
            <a:pPr marL="457200" indent="-457200">
              <a:buFont typeface="+mj-lt"/>
              <a:buAutoNum type="arabicPeriod"/>
            </a:pPr>
            <a:r>
              <a:rPr lang="en-US" sz="3000" dirty="0"/>
              <a:t>Feature Engineering</a:t>
            </a:r>
          </a:p>
          <a:p>
            <a:pPr marL="457200" indent="-457200">
              <a:buFont typeface="+mj-lt"/>
              <a:buAutoNum type="arabicPeriod"/>
            </a:pPr>
            <a:r>
              <a:rPr lang="en-US" sz="3000" dirty="0"/>
              <a:t>Modeling</a:t>
            </a:r>
          </a:p>
          <a:p>
            <a:pPr marL="457200" indent="-457200">
              <a:buFont typeface="+mj-lt"/>
              <a:buAutoNum type="arabicPeriod"/>
            </a:pPr>
            <a:r>
              <a:rPr lang="en-US" sz="3000" dirty="0"/>
              <a:t>Conclusion &amp; Future Work</a:t>
            </a:r>
          </a:p>
        </p:txBody>
      </p:sp>
    </p:spTree>
    <p:extLst>
      <p:ext uri="{BB962C8B-B14F-4D97-AF65-F5344CB8AC3E}">
        <p14:creationId xmlns:p14="http://schemas.microsoft.com/office/powerpoint/2010/main" val="4194876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7A85-7839-4E38-B9D2-43F9DD939F58}"/>
              </a:ext>
            </a:extLst>
          </p:cNvPr>
          <p:cNvSpPr>
            <a:spLocks noGrp="1"/>
          </p:cNvSpPr>
          <p:nvPr>
            <p:ph type="title"/>
          </p:nvPr>
        </p:nvSpPr>
        <p:spPr/>
        <p:txBody>
          <a:bodyPr/>
          <a:lstStyle/>
          <a:p>
            <a:r>
              <a:rPr lang="en-US" dirty="0"/>
              <a:t>Feature Engineering (cont.)</a:t>
            </a:r>
          </a:p>
        </p:txBody>
      </p:sp>
      <p:pic>
        <p:nvPicPr>
          <p:cNvPr id="4" name="Picture 3">
            <a:extLst>
              <a:ext uri="{FF2B5EF4-FFF2-40B4-BE49-F238E27FC236}">
                <a16:creationId xmlns:a16="http://schemas.microsoft.com/office/drawing/2014/main" id="{5DE55F3B-8316-4B53-B053-37EC9C012964}"/>
              </a:ext>
            </a:extLst>
          </p:cNvPr>
          <p:cNvPicPr>
            <a:picLocks noChangeAspect="1"/>
          </p:cNvPicPr>
          <p:nvPr/>
        </p:nvPicPr>
        <p:blipFill>
          <a:blip r:embed="rId2"/>
          <a:stretch>
            <a:fillRect/>
          </a:stretch>
        </p:blipFill>
        <p:spPr>
          <a:xfrm>
            <a:off x="8958218" y="2147882"/>
            <a:ext cx="2651760" cy="2255593"/>
          </a:xfrm>
          <a:prstGeom prst="rect">
            <a:avLst/>
          </a:prstGeom>
        </p:spPr>
      </p:pic>
      <p:grpSp>
        <p:nvGrpSpPr>
          <p:cNvPr id="8" name="Group 7">
            <a:extLst>
              <a:ext uri="{FF2B5EF4-FFF2-40B4-BE49-F238E27FC236}">
                <a16:creationId xmlns:a16="http://schemas.microsoft.com/office/drawing/2014/main" id="{D78481B2-350E-4E93-89D7-1F499178ABC7}"/>
              </a:ext>
            </a:extLst>
          </p:cNvPr>
          <p:cNvGrpSpPr/>
          <p:nvPr/>
        </p:nvGrpSpPr>
        <p:grpSpPr>
          <a:xfrm>
            <a:off x="5018574" y="1766355"/>
            <a:ext cx="2428376" cy="3018647"/>
            <a:chOff x="4191270" y="1804987"/>
            <a:chExt cx="3232168" cy="4419601"/>
          </a:xfrm>
        </p:grpSpPr>
        <p:pic>
          <p:nvPicPr>
            <p:cNvPr id="5" name="Picture 4">
              <a:extLst>
                <a:ext uri="{FF2B5EF4-FFF2-40B4-BE49-F238E27FC236}">
                  <a16:creationId xmlns:a16="http://schemas.microsoft.com/office/drawing/2014/main" id="{BDC7AB1B-B04E-460A-B33A-92E489C7CE5E}"/>
                </a:ext>
              </a:extLst>
            </p:cNvPr>
            <p:cNvPicPr>
              <a:picLocks noChangeAspect="1"/>
            </p:cNvPicPr>
            <p:nvPr/>
          </p:nvPicPr>
          <p:blipFill>
            <a:blip r:embed="rId3"/>
            <a:stretch>
              <a:fillRect/>
            </a:stretch>
          </p:blipFill>
          <p:spPr>
            <a:xfrm>
              <a:off x="4191270" y="1804987"/>
              <a:ext cx="3232168" cy="2152649"/>
            </a:xfrm>
            <a:prstGeom prst="rect">
              <a:avLst/>
            </a:prstGeom>
          </p:spPr>
        </p:pic>
        <p:pic>
          <p:nvPicPr>
            <p:cNvPr id="6" name="Picture 5">
              <a:extLst>
                <a:ext uri="{FF2B5EF4-FFF2-40B4-BE49-F238E27FC236}">
                  <a16:creationId xmlns:a16="http://schemas.microsoft.com/office/drawing/2014/main" id="{B8675811-3DA0-4D65-9C42-F2D0E28D48B0}"/>
                </a:ext>
              </a:extLst>
            </p:cNvPr>
            <p:cNvPicPr>
              <a:picLocks noChangeAspect="1"/>
            </p:cNvPicPr>
            <p:nvPr/>
          </p:nvPicPr>
          <p:blipFill>
            <a:blip r:embed="rId4"/>
            <a:stretch>
              <a:fillRect/>
            </a:stretch>
          </p:blipFill>
          <p:spPr>
            <a:xfrm>
              <a:off x="4201715" y="4016834"/>
              <a:ext cx="3211279" cy="2207754"/>
            </a:xfrm>
            <a:prstGeom prst="rect">
              <a:avLst/>
            </a:prstGeom>
          </p:spPr>
        </p:pic>
      </p:grpSp>
      <p:pic>
        <p:nvPicPr>
          <p:cNvPr id="7" name="Picture 6">
            <a:extLst>
              <a:ext uri="{FF2B5EF4-FFF2-40B4-BE49-F238E27FC236}">
                <a16:creationId xmlns:a16="http://schemas.microsoft.com/office/drawing/2014/main" id="{93368A96-122C-4A73-BE7B-2C23CAF212C9}"/>
              </a:ext>
            </a:extLst>
          </p:cNvPr>
          <p:cNvPicPr>
            <a:picLocks noChangeAspect="1"/>
          </p:cNvPicPr>
          <p:nvPr/>
        </p:nvPicPr>
        <p:blipFill>
          <a:blip r:embed="rId5"/>
          <a:stretch>
            <a:fillRect/>
          </a:stretch>
        </p:blipFill>
        <p:spPr>
          <a:xfrm>
            <a:off x="854790" y="2384659"/>
            <a:ext cx="2652515" cy="1782039"/>
          </a:xfrm>
          <a:prstGeom prst="rect">
            <a:avLst/>
          </a:prstGeom>
        </p:spPr>
      </p:pic>
      <p:sp>
        <p:nvSpPr>
          <p:cNvPr id="9" name="Arrow: Down 8">
            <a:extLst>
              <a:ext uri="{FF2B5EF4-FFF2-40B4-BE49-F238E27FC236}">
                <a16:creationId xmlns:a16="http://schemas.microsoft.com/office/drawing/2014/main" id="{BAF8C8E4-F26C-4F84-A4F3-76E6EDBA2DDB}"/>
              </a:ext>
            </a:extLst>
          </p:cNvPr>
          <p:cNvSpPr/>
          <p:nvPr/>
        </p:nvSpPr>
        <p:spPr>
          <a:xfrm rot="16200000">
            <a:off x="4021029" y="2911445"/>
            <a:ext cx="491668" cy="6503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row: Down 9">
            <a:extLst>
              <a:ext uri="{FF2B5EF4-FFF2-40B4-BE49-F238E27FC236}">
                <a16:creationId xmlns:a16="http://schemas.microsoft.com/office/drawing/2014/main" id="{7A753F7A-83A0-4DBD-B029-DDF6D5EC593C}"/>
              </a:ext>
            </a:extLst>
          </p:cNvPr>
          <p:cNvSpPr/>
          <p:nvPr/>
        </p:nvSpPr>
        <p:spPr>
          <a:xfrm rot="16200000">
            <a:off x="7956751" y="2911443"/>
            <a:ext cx="491668" cy="6503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097851C-8C95-428E-A533-2B0D847F6C96}"/>
              </a:ext>
            </a:extLst>
          </p:cNvPr>
          <p:cNvSpPr txBox="1"/>
          <p:nvPr/>
        </p:nvSpPr>
        <p:spPr>
          <a:xfrm>
            <a:off x="808395" y="4872830"/>
            <a:ext cx="2896830" cy="1708160"/>
          </a:xfrm>
          <a:prstGeom prst="rect">
            <a:avLst/>
          </a:prstGeom>
          <a:noFill/>
          <a:ln w="19050">
            <a:solidFill>
              <a:srgbClr val="50B4C8"/>
            </a:solidFill>
          </a:ln>
        </p:spPr>
        <p:txBody>
          <a:bodyPr wrap="square" rtlCol="0">
            <a:spAutoFit/>
          </a:bodyPr>
          <a:lstStyle/>
          <a:p>
            <a:pPr marL="285750" indent="-285750">
              <a:buFont typeface="Wingdings" panose="05000000000000000000" pitchFamily="2" charset="2"/>
              <a:buChar char="§"/>
            </a:pPr>
            <a:r>
              <a:rPr lang="en-US" sz="1500" dirty="0">
                <a:cs typeface="Arial" panose="020B0604020202020204" pitchFamily="34" charset="0"/>
              </a:rPr>
              <a:t>Some features are cyclical (e.g., </a:t>
            </a:r>
            <a:r>
              <a:rPr lang="en-US" sz="1500" b="1" dirty="0">
                <a:cs typeface="Arial" panose="020B0604020202020204" pitchFamily="34" charset="0"/>
              </a:rPr>
              <a:t>days, hours</a:t>
            </a:r>
            <a:r>
              <a:rPr lang="en-US" sz="1500" dirty="0">
                <a:cs typeface="Arial" panose="020B0604020202020204" pitchFamily="34" charset="0"/>
              </a:rPr>
              <a:t> etc.)</a:t>
            </a:r>
          </a:p>
          <a:p>
            <a:pPr marL="285750" indent="-285750">
              <a:buFont typeface="Wingdings" panose="05000000000000000000" pitchFamily="2" charset="2"/>
              <a:buChar char="§"/>
            </a:pPr>
            <a:r>
              <a:rPr lang="en-US" sz="1500" dirty="0">
                <a:cs typeface="Arial" panose="020B0604020202020204" pitchFamily="34" charset="0"/>
              </a:rPr>
              <a:t>Without transformation, cyclical nature is not conveyed</a:t>
            </a:r>
          </a:p>
          <a:p>
            <a:endParaRPr lang="en-US" sz="1500" dirty="0">
              <a:cs typeface="Arial" panose="020B0604020202020204" pitchFamily="34" charset="0"/>
            </a:endParaRPr>
          </a:p>
          <a:p>
            <a:endParaRPr lang="en-US" sz="1500" dirty="0">
              <a:cs typeface="Arial" panose="020B0604020202020204" pitchFamily="34" charset="0"/>
            </a:endParaRPr>
          </a:p>
          <a:p>
            <a:pPr algn="ctr"/>
            <a:r>
              <a:rPr lang="en-US" sz="1500" b="1" dirty="0">
                <a:solidFill>
                  <a:srgbClr val="FF0000"/>
                </a:solidFill>
                <a:latin typeface="Arial" panose="020B0604020202020204" pitchFamily="34" charset="0"/>
                <a:cs typeface="Arial" panose="020B0604020202020204" pitchFamily="34" charset="0"/>
              </a:rPr>
              <a:t>Encode as cyclical feature!</a:t>
            </a:r>
          </a:p>
        </p:txBody>
      </p:sp>
      <p:sp>
        <p:nvSpPr>
          <p:cNvPr id="12" name="TextBox 11">
            <a:extLst>
              <a:ext uri="{FF2B5EF4-FFF2-40B4-BE49-F238E27FC236}">
                <a16:creationId xmlns:a16="http://schemas.microsoft.com/office/drawing/2014/main" id="{59F883A5-A25C-4864-9C46-9D86BB1FF541}"/>
              </a:ext>
            </a:extLst>
          </p:cNvPr>
          <p:cNvSpPr txBox="1"/>
          <p:nvPr/>
        </p:nvSpPr>
        <p:spPr>
          <a:xfrm>
            <a:off x="4784347" y="4872830"/>
            <a:ext cx="2896830" cy="1708160"/>
          </a:xfrm>
          <a:prstGeom prst="rect">
            <a:avLst/>
          </a:prstGeom>
          <a:noFill/>
          <a:ln w="19050">
            <a:solidFill>
              <a:srgbClr val="50B4C8"/>
            </a:solidFill>
          </a:ln>
        </p:spPr>
        <p:txBody>
          <a:bodyPr wrap="square" rtlCol="0">
            <a:spAutoFit/>
          </a:bodyPr>
          <a:lstStyle/>
          <a:p>
            <a:pPr marL="285750" indent="-285750">
              <a:buFont typeface="Wingdings" panose="05000000000000000000" pitchFamily="2" charset="2"/>
              <a:buChar char="§"/>
            </a:pPr>
            <a:r>
              <a:rPr lang="en-US" sz="1500" dirty="0"/>
              <a:t>Deriving a sine transform and cosine transform for days and hours respectively (2 new columns each)</a:t>
            </a:r>
          </a:p>
          <a:p>
            <a:pPr marL="285750" indent="-285750">
              <a:buFont typeface="Wingdings" panose="05000000000000000000" pitchFamily="2" charset="2"/>
              <a:buChar char="§"/>
            </a:pPr>
            <a:r>
              <a:rPr lang="en-US" sz="1500" dirty="0"/>
              <a:t>Both transformations needed to avoid side effects</a:t>
            </a:r>
            <a:endParaRPr lang="en-US" sz="15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
            </a:pPr>
            <a:endParaRPr lang="en-US" sz="1500"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176C5A85-F35E-4CBC-8D53-B90483EF7F04}"/>
              </a:ext>
            </a:extLst>
          </p:cNvPr>
          <p:cNvSpPr txBox="1"/>
          <p:nvPr/>
        </p:nvSpPr>
        <p:spPr>
          <a:xfrm>
            <a:off x="8835683" y="4872830"/>
            <a:ext cx="2896830" cy="1708160"/>
          </a:xfrm>
          <a:prstGeom prst="rect">
            <a:avLst/>
          </a:prstGeom>
          <a:noFill/>
          <a:ln w="19050">
            <a:solidFill>
              <a:srgbClr val="50B4C8"/>
            </a:solidFill>
          </a:ln>
        </p:spPr>
        <p:txBody>
          <a:bodyPr wrap="square" rtlCol="0">
            <a:spAutoFit/>
          </a:bodyPr>
          <a:lstStyle/>
          <a:p>
            <a:pPr marL="285750" indent="-285750">
              <a:buFont typeface="Wingdings" panose="05000000000000000000" pitchFamily="2" charset="2"/>
              <a:buChar char="§"/>
            </a:pPr>
            <a:r>
              <a:rPr lang="en-US" sz="1500" dirty="0"/>
              <a:t>Using the two features together, all times can be distinguished from each other</a:t>
            </a:r>
          </a:p>
          <a:p>
            <a:pPr marL="285750" indent="-285750">
              <a:buFont typeface="Wingdings" panose="05000000000000000000" pitchFamily="2" charset="2"/>
              <a:buChar char="§"/>
            </a:pPr>
            <a:r>
              <a:rPr lang="en-US" sz="1500" dirty="0">
                <a:cs typeface="Arial" panose="020B0604020202020204" pitchFamily="34" charset="0"/>
              </a:rPr>
              <a:t>Difference corresponds to expected difference in time</a:t>
            </a:r>
          </a:p>
          <a:p>
            <a:pPr marL="285750" indent="-285750">
              <a:buFont typeface="Wingdings" panose="05000000000000000000" pitchFamily="2" charset="2"/>
              <a:buChar char="§"/>
            </a:pPr>
            <a:endParaRPr lang="en-US" sz="1500" dirty="0">
              <a:cs typeface="Arial" panose="020B0604020202020204" pitchFamily="34" charset="0"/>
            </a:endParaRPr>
          </a:p>
          <a:p>
            <a:endParaRPr lang="en-US" sz="1500" dirty="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165B45B4-354D-452C-BF83-85D5FB2D794A}"/>
              </a:ext>
            </a:extLst>
          </p:cNvPr>
          <p:cNvSpPr txBox="1"/>
          <p:nvPr/>
        </p:nvSpPr>
        <p:spPr>
          <a:xfrm>
            <a:off x="651016" y="1738447"/>
            <a:ext cx="3937121" cy="553998"/>
          </a:xfrm>
          <a:prstGeom prst="rect">
            <a:avLst/>
          </a:prstGeom>
          <a:solidFill>
            <a:schemeClr val="accent1"/>
          </a:solidFill>
          <a:ln>
            <a:solidFill>
              <a:schemeClr val="accent1">
                <a:lumMod val="50000"/>
              </a:schemeClr>
            </a:solidFill>
          </a:ln>
        </p:spPr>
        <p:txBody>
          <a:bodyPr wrap="square" rtlCol="0">
            <a:spAutoFit/>
          </a:bodyPr>
          <a:lstStyle/>
          <a:p>
            <a:r>
              <a:rPr lang="en-US" sz="1500" b="1" dirty="0">
                <a:solidFill>
                  <a:schemeClr val="bg1"/>
                </a:solidFill>
                <a:latin typeface="Arial" panose="020B0604020202020204" pitchFamily="34" charset="0"/>
                <a:cs typeface="Arial" panose="020B0604020202020204" pitchFamily="34" charset="0"/>
              </a:rPr>
              <a:t>Encoding cyclical continuous features – </a:t>
            </a:r>
          </a:p>
          <a:p>
            <a:pPr algn="ctr"/>
            <a:r>
              <a:rPr lang="en-US" sz="1500" b="1" dirty="0">
                <a:solidFill>
                  <a:schemeClr val="bg1"/>
                </a:solidFill>
                <a:latin typeface="Arial" panose="020B0604020202020204" pitchFamily="34" charset="0"/>
                <a:cs typeface="Arial" panose="020B0604020202020204" pitchFamily="34" charset="0"/>
              </a:rPr>
              <a:t>Day and hour</a:t>
            </a:r>
          </a:p>
        </p:txBody>
      </p:sp>
      <p:sp>
        <p:nvSpPr>
          <p:cNvPr id="15" name="TextBox 14">
            <a:extLst>
              <a:ext uri="{FF2B5EF4-FFF2-40B4-BE49-F238E27FC236}">
                <a16:creationId xmlns:a16="http://schemas.microsoft.com/office/drawing/2014/main" id="{3C1021D0-A025-4309-97EA-30A10864B481}"/>
              </a:ext>
            </a:extLst>
          </p:cNvPr>
          <p:cNvSpPr txBox="1"/>
          <p:nvPr/>
        </p:nvSpPr>
        <p:spPr>
          <a:xfrm>
            <a:off x="4784347" y="2320483"/>
            <a:ext cx="369332" cy="276999"/>
          </a:xfrm>
          <a:prstGeom prst="rect">
            <a:avLst/>
          </a:prstGeom>
          <a:noFill/>
        </p:spPr>
        <p:txBody>
          <a:bodyPr vert="vert270" wrap="square" rtlCol="0">
            <a:spAutoFit/>
          </a:bodyPr>
          <a:lstStyle/>
          <a:p>
            <a:pPr algn="ctr"/>
            <a:r>
              <a:rPr lang="en-US" sz="1200" dirty="0"/>
              <a:t>sin</a:t>
            </a:r>
          </a:p>
        </p:txBody>
      </p:sp>
      <p:sp>
        <p:nvSpPr>
          <p:cNvPr id="16" name="TextBox 15">
            <a:extLst>
              <a:ext uri="{FF2B5EF4-FFF2-40B4-BE49-F238E27FC236}">
                <a16:creationId xmlns:a16="http://schemas.microsoft.com/office/drawing/2014/main" id="{38F8249C-5D81-4EDC-9A5E-F9A4D44420A2}"/>
              </a:ext>
            </a:extLst>
          </p:cNvPr>
          <p:cNvSpPr txBox="1"/>
          <p:nvPr/>
        </p:nvSpPr>
        <p:spPr>
          <a:xfrm>
            <a:off x="4784347" y="3833813"/>
            <a:ext cx="369332" cy="359423"/>
          </a:xfrm>
          <a:prstGeom prst="rect">
            <a:avLst/>
          </a:prstGeom>
          <a:noFill/>
        </p:spPr>
        <p:txBody>
          <a:bodyPr vert="vert270" wrap="square" rtlCol="0">
            <a:spAutoFit/>
          </a:bodyPr>
          <a:lstStyle/>
          <a:p>
            <a:pPr algn="ctr"/>
            <a:r>
              <a:rPr lang="en-US" sz="1200" dirty="0"/>
              <a:t>cos</a:t>
            </a:r>
          </a:p>
        </p:txBody>
      </p:sp>
    </p:spTree>
    <p:extLst>
      <p:ext uri="{BB962C8B-B14F-4D97-AF65-F5344CB8AC3E}">
        <p14:creationId xmlns:p14="http://schemas.microsoft.com/office/powerpoint/2010/main" val="19005963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1C1572-0E94-44E9-9CC6-872EE30B500C}"/>
              </a:ext>
            </a:extLst>
          </p:cNvPr>
          <p:cNvSpPr>
            <a:spLocks noGrp="1"/>
          </p:cNvSpPr>
          <p:nvPr>
            <p:ph type="title"/>
          </p:nvPr>
        </p:nvSpPr>
        <p:spPr>
          <a:xfrm>
            <a:off x="7929807" y="1918906"/>
            <a:ext cx="4051176" cy="1920240"/>
          </a:xfrm>
        </p:spPr>
        <p:txBody>
          <a:bodyPr anchor="t"/>
          <a:lstStyle/>
          <a:p>
            <a:r>
              <a:rPr lang="en-US" dirty="0"/>
              <a:t>5. Modeling</a:t>
            </a:r>
          </a:p>
        </p:txBody>
      </p:sp>
      <p:pic>
        <p:nvPicPr>
          <p:cNvPr id="8" name="Picture 7">
            <a:extLst>
              <a:ext uri="{FF2B5EF4-FFF2-40B4-BE49-F238E27FC236}">
                <a16:creationId xmlns:a16="http://schemas.microsoft.com/office/drawing/2014/main" id="{FBCD056E-E39D-43C2-AD27-17C984F7D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84"/>
            <a:ext cx="7623621" cy="6862483"/>
          </a:xfrm>
          <a:prstGeom prst="rect">
            <a:avLst/>
          </a:prstGeom>
        </p:spPr>
      </p:pic>
    </p:spTree>
    <p:extLst>
      <p:ext uri="{BB962C8B-B14F-4D97-AF65-F5344CB8AC3E}">
        <p14:creationId xmlns:p14="http://schemas.microsoft.com/office/powerpoint/2010/main" val="640953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7A85-7839-4E38-B9D2-43F9DD939F58}"/>
              </a:ext>
            </a:extLst>
          </p:cNvPr>
          <p:cNvSpPr>
            <a:spLocks noGrp="1"/>
          </p:cNvSpPr>
          <p:nvPr>
            <p:ph type="title"/>
          </p:nvPr>
        </p:nvSpPr>
        <p:spPr/>
        <p:txBody>
          <a:bodyPr/>
          <a:lstStyle/>
          <a:p>
            <a:r>
              <a:rPr lang="en-US" dirty="0"/>
              <a:t>Modeling</a:t>
            </a:r>
          </a:p>
        </p:txBody>
      </p:sp>
      <p:grpSp>
        <p:nvGrpSpPr>
          <p:cNvPr id="11" name="Group 10">
            <a:extLst>
              <a:ext uri="{FF2B5EF4-FFF2-40B4-BE49-F238E27FC236}">
                <a16:creationId xmlns:a16="http://schemas.microsoft.com/office/drawing/2014/main" id="{48124E18-F171-405B-9D8D-F196423BFD52}"/>
              </a:ext>
            </a:extLst>
          </p:cNvPr>
          <p:cNvGrpSpPr/>
          <p:nvPr/>
        </p:nvGrpSpPr>
        <p:grpSpPr>
          <a:xfrm>
            <a:off x="1052513" y="1815177"/>
            <a:ext cx="2990088" cy="4782803"/>
            <a:chOff x="1052513" y="1753257"/>
            <a:chExt cx="2990088" cy="4782803"/>
          </a:xfrm>
        </p:grpSpPr>
        <p:sp>
          <p:nvSpPr>
            <p:cNvPr id="3" name="TextBox 2">
              <a:extLst>
                <a:ext uri="{FF2B5EF4-FFF2-40B4-BE49-F238E27FC236}">
                  <a16:creationId xmlns:a16="http://schemas.microsoft.com/office/drawing/2014/main" id="{F875D25F-F89C-49DC-AB29-3C8EBBE4A120}"/>
                </a:ext>
              </a:extLst>
            </p:cNvPr>
            <p:cNvSpPr txBox="1"/>
            <p:nvPr/>
          </p:nvSpPr>
          <p:spPr>
            <a:xfrm>
              <a:off x="1052513" y="1753257"/>
              <a:ext cx="2990088" cy="323165"/>
            </a:xfrm>
            <a:prstGeom prst="rect">
              <a:avLst/>
            </a:prstGeom>
            <a:noFill/>
            <a:ln w="19050">
              <a:solidFill>
                <a:srgbClr val="50B4C8"/>
              </a:solidFill>
            </a:ln>
          </p:spPr>
          <p:txBody>
            <a:bodyPr wrap="square" rtlCol="0">
              <a:spAutoFit/>
            </a:bodyPr>
            <a:lstStyle/>
            <a:p>
              <a:pPr algn="ctr"/>
              <a:r>
                <a:rPr lang="en-US" sz="1500" b="1" dirty="0">
                  <a:latin typeface="Arial" panose="020B0604020202020204" pitchFamily="34" charset="0"/>
                  <a:cs typeface="Arial" panose="020B0604020202020204" pitchFamily="34" charset="0"/>
                </a:rPr>
                <a:t>Binary Logistic Regression</a:t>
              </a:r>
            </a:p>
          </p:txBody>
        </p:sp>
        <p:pic>
          <p:nvPicPr>
            <p:cNvPr id="7" name="Picture 6" descr="A screenshot of a cell phone&#10;&#10;Description automatically generated">
              <a:extLst>
                <a:ext uri="{FF2B5EF4-FFF2-40B4-BE49-F238E27FC236}">
                  <a16:creationId xmlns:a16="http://schemas.microsoft.com/office/drawing/2014/main" id="{891EA20E-D2A0-4165-8B8A-F8618A46D51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2513" y="2279693"/>
              <a:ext cx="2990088" cy="1375440"/>
            </a:xfrm>
            <a:prstGeom prst="rect">
              <a:avLst/>
            </a:prstGeom>
          </p:spPr>
        </p:pic>
        <p:sp>
          <p:nvSpPr>
            <p:cNvPr id="8" name="TextBox 7">
              <a:extLst>
                <a:ext uri="{FF2B5EF4-FFF2-40B4-BE49-F238E27FC236}">
                  <a16:creationId xmlns:a16="http://schemas.microsoft.com/office/drawing/2014/main" id="{AD9A3DD6-E85D-4A99-9D91-23C34ACBD82E}"/>
                </a:ext>
              </a:extLst>
            </p:cNvPr>
            <p:cNvSpPr txBox="1"/>
            <p:nvPr/>
          </p:nvSpPr>
          <p:spPr>
            <a:xfrm>
              <a:off x="1052513" y="3858404"/>
              <a:ext cx="2990088" cy="2677656"/>
            </a:xfrm>
            <a:prstGeom prst="rect">
              <a:avLst/>
            </a:prstGeom>
            <a:noFill/>
            <a:ln w="19050">
              <a:solidFill>
                <a:srgbClr val="50B4C8"/>
              </a:solidFill>
            </a:ln>
          </p:spPr>
          <p:txBody>
            <a:bodyPr wrap="square" rtlCol="0">
              <a:spAutoFit/>
            </a:bodyPr>
            <a:lstStyle/>
            <a:p>
              <a:r>
                <a:rPr lang="en-US" sz="1400" b="1" dirty="0">
                  <a:cs typeface="Arial" panose="020B0604020202020204" pitchFamily="34" charset="0"/>
                </a:rPr>
                <a:t>Advantages</a:t>
              </a:r>
            </a:p>
            <a:p>
              <a:pPr marL="285750" indent="-285750">
                <a:buFont typeface="Wingdings" panose="05000000000000000000" pitchFamily="2" charset="2"/>
                <a:buChar char="§"/>
              </a:pPr>
              <a:r>
                <a:rPr lang="en-US" sz="1400" dirty="0">
                  <a:cs typeface="Arial" panose="020B0604020202020204" pitchFamily="34" charset="0"/>
                </a:rPr>
                <a:t>Efficient &amp; easy</a:t>
              </a:r>
            </a:p>
            <a:p>
              <a:pPr marL="285750" indent="-285750">
                <a:buFont typeface="Wingdings" panose="05000000000000000000" pitchFamily="2" charset="2"/>
                <a:buChar char="§"/>
              </a:pPr>
              <a:r>
                <a:rPr lang="en-US" sz="1400" dirty="0">
                  <a:cs typeface="Arial" panose="020B0604020202020204" pitchFamily="34" charset="0"/>
                </a:rPr>
                <a:t>Highly interpretable</a:t>
              </a:r>
            </a:p>
            <a:p>
              <a:pPr marL="285750" indent="-285750">
                <a:buFont typeface="Wingdings" panose="05000000000000000000" pitchFamily="2" charset="2"/>
                <a:buChar char="§"/>
              </a:pPr>
              <a:r>
                <a:rPr lang="en-US" sz="1400" dirty="0">
                  <a:cs typeface="Arial" panose="020B0604020202020204" pitchFamily="34" charset="0"/>
                </a:rPr>
                <a:t>Multicollinearity somewhat handled with L2 (Ridge)</a:t>
              </a:r>
            </a:p>
            <a:p>
              <a:endParaRPr lang="en-US" sz="1400" dirty="0">
                <a:cs typeface="Arial" panose="020B0604020202020204" pitchFamily="34" charset="0"/>
              </a:endParaRPr>
            </a:p>
            <a:p>
              <a:r>
                <a:rPr lang="en-US" sz="1400" b="1" dirty="0">
                  <a:cs typeface="Arial" panose="020B0604020202020204" pitchFamily="34" charset="0"/>
                </a:rPr>
                <a:t>Disadvantages</a:t>
              </a:r>
            </a:p>
            <a:p>
              <a:pPr marL="285750" indent="-285750">
                <a:buFont typeface="Wingdings" panose="05000000000000000000" pitchFamily="2" charset="2"/>
                <a:buChar char="§"/>
              </a:pPr>
              <a:r>
                <a:rPr lang="en-US" sz="1400" dirty="0">
                  <a:cs typeface="Arial" panose="020B0604020202020204" pitchFamily="34" charset="0"/>
                </a:rPr>
                <a:t>No large feature spaces</a:t>
              </a:r>
            </a:p>
            <a:p>
              <a:pPr marL="285750" indent="-285750">
                <a:buFont typeface="Wingdings" panose="05000000000000000000" pitchFamily="2" charset="2"/>
                <a:buChar char="§"/>
              </a:pPr>
              <a:r>
                <a:rPr lang="en-US" sz="1400" dirty="0">
                  <a:cs typeface="Arial" panose="020B0604020202020204" pitchFamily="34" charset="0"/>
                </a:rPr>
                <a:t>Does not handle many categorical features well</a:t>
              </a:r>
            </a:p>
            <a:p>
              <a:pPr marL="285750" indent="-285750">
                <a:buFont typeface="Wingdings" panose="05000000000000000000" pitchFamily="2" charset="2"/>
                <a:buChar char="§"/>
              </a:pPr>
              <a:r>
                <a:rPr lang="en-US" sz="1400" dirty="0">
                  <a:cs typeface="Arial" panose="020B0604020202020204" pitchFamily="34" charset="0"/>
                </a:rPr>
                <a:t>transformation for non-linear relations needed</a:t>
              </a:r>
            </a:p>
          </p:txBody>
        </p:sp>
      </p:grpSp>
      <p:grpSp>
        <p:nvGrpSpPr>
          <p:cNvPr id="14" name="Group 13">
            <a:extLst>
              <a:ext uri="{FF2B5EF4-FFF2-40B4-BE49-F238E27FC236}">
                <a16:creationId xmlns:a16="http://schemas.microsoft.com/office/drawing/2014/main" id="{610C98EC-5935-43BA-9576-964AF918B749}"/>
              </a:ext>
            </a:extLst>
          </p:cNvPr>
          <p:cNvGrpSpPr/>
          <p:nvPr/>
        </p:nvGrpSpPr>
        <p:grpSpPr>
          <a:xfrm>
            <a:off x="4600957" y="1815177"/>
            <a:ext cx="2990088" cy="4782803"/>
            <a:chOff x="4443418" y="1753257"/>
            <a:chExt cx="2990088" cy="4782803"/>
          </a:xfrm>
        </p:grpSpPr>
        <p:sp>
          <p:nvSpPr>
            <p:cNvPr id="4" name="TextBox 3">
              <a:extLst>
                <a:ext uri="{FF2B5EF4-FFF2-40B4-BE49-F238E27FC236}">
                  <a16:creationId xmlns:a16="http://schemas.microsoft.com/office/drawing/2014/main" id="{678BF973-16C5-46A6-B2A3-8E2BE0204EF5}"/>
                </a:ext>
              </a:extLst>
            </p:cNvPr>
            <p:cNvSpPr txBox="1"/>
            <p:nvPr/>
          </p:nvSpPr>
          <p:spPr>
            <a:xfrm>
              <a:off x="4443418" y="1753257"/>
              <a:ext cx="2990088" cy="323165"/>
            </a:xfrm>
            <a:prstGeom prst="rect">
              <a:avLst/>
            </a:prstGeom>
            <a:noFill/>
            <a:ln w="19050">
              <a:solidFill>
                <a:srgbClr val="50B4C8"/>
              </a:solidFill>
            </a:ln>
          </p:spPr>
          <p:txBody>
            <a:bodyPr wrap="square" rtlCol="0">
              <a:spAutoFit/>
            </a:bodyPr>
            <a:lstStyle/>
            <a:p>
              <a:pPr algn="ctr"/>
              <a:r>
                <a:rPr lang="en-US" sz="1500" b="1" dirty="0">
                  <a:latin typeface="Arial" panose="020B0604020202020204" pitchFamily="34" charset="0"/>
                  <a:cs typeface="Arial" panose="020B0604020202020204" pitchFamily="34" charset="0"/>
                </a:rPr>
                <a:t>Random Forest</a:t>
              </a:r>
            </a:p>
          </p:txBody>
        </p:sp>
        <p:sp>
          <p:nvSpPr>
            <p:cNvPr id="10" name="TextBox 9">
              <a:extLst>
                <a:ext uri="{FF2B5EF4-FFF2-40B4-BE49-F238E27FC236}">
                  <a16:creationId xmlns:a16="http://schemas.microsoft.com/office/drawing/2014/main" id="{5E35A6CA-30AF-451D-BD5C-23BDABCA14B7}"/>
                </a:ext>
              </a:extLst>
            </p:cNvPr>
            <p:cNvSpPr txBox="1"/>
            <p:nvPr/>
          </p:nvSpPr>
          <p:spPr>
            <a:xfrm>
              <a:off x="4443418" y="3858404"/>
              <a:ext cx="2990088" cy="2677656"/>
            </a:xfrm>
            <a:prstGeom prst="rect">
              <a:avLst/>
            </a:prstGeom>
            <a:noFill/>
            <a:ln w="19050">
              <a:solidFill>
                <a:srgbClr val="50B4C8"/>
              </a:solidFill>
            </a:ln>
          </p:spPr>
          <p:txBody>
            <a:bodyPr wrap="square" rtlCol="0">
              <a:spAutoFit/>
            </a:bodyPr>
            <a:lstStyle/>
            <a:p>
              <a:r>
                <a:rPr lang="en-US" sz="1400" b="1" dirty="0">
                  <a:cs typeface="Arial" panose="020B0604020202020204" pitchFamily="34" charset="0"/>
                </a:rPr>
                <a:t>Advantages</a:t>
              </a:r>
            </a:p>
            <a:p>
              <a:pPr marL="285750" indent="-285750">
                <a:buFont typeface="Wingdings" panose="05000000000000000000" pitchFamily="2" charset="2"/>
                <a:buChar char="§"/>
              </a:pPr>
              <a:r>
                <a:rPr lang="en-US" sz="1400" dirty="0">
                  <a:cs typeface="Arial" panose="020B0604020202020204" pitchFamily="34" charset="0"/>
                </a:rPr>
                <a:t>Performs well with noisy data</a:t>
              </a:r>
            </a:p>
            <a:p>
              <a:pPr marL="285750" indent="-285750">
                <a:buFont typeface="Wingdings" panose="05000000000000000000" pitchFamily="2" charset="2"/>
                <a:buChar char="§"/>
              </a:pPr>
              <a:r>
                <a:rPr lang="en-US" sz="1400" dirty="0">
                  <a:cs typeface="Arial" panose="020B0604020202020204" pitchFamily="34" charset="0"/>
                </a:rPr>
                <a:t>Reduces overfitting in DTs</a:t>
              </a:r>
            </a:p>
            <a:p>
              <a:pPr marL="285750" indent="-285750">
                <a:buFont typeface="Wingdings" panose="05000000000000000000" pitchFamily="2" charset="2"/>
                <a:buChar char="§"/>
              </a:pPr>
              <a:r>
                <a:rPr lang="en-US" sz="1400" dirty="0">
                  <a:cs typeface="Arial" panose="020B0604020202020204" pitchFamily="34" charset="0"/>
                </a:rPr>
                <a:t>Handles continuous and categorical features</a:t>
              </a:r>
            </a:p>
            <a:p>
              <a:pPr marL="285750" indent="-285750">
                <a:buFont typeface="Wingdings" panose="05000000000000000000" pitchFamily="2" charset="2"/>
                <a:buChar char="§"/>
              </a:pPr>
              <a:r>
                <a:rPr lang="en-US" sz="1400" dirty="0">
                  <a:cs typeface="Arial" panose="020B0604020202020204" pitchFamily="34" charset="0"/>
                </a:rPr>
                <a:t>Handles missing values</a:t>
              </a:r>
            </a:p>
            <a:p>
              <a:pPr marL="285750" indent="-285750">
                <a:buFont typeface="Wingdings" panose="05000000000000000000" pitchFamily="2" charset="2"/>
                <a:buChar char="§"/>
              </a:pPr>
              <a:r>
                <a:rPr lang="en-US" sz="1400" dirty="0">
                  <a:cs typeface="Arial" panose="020B0604020202020204" pitchFamily="34" charset="0"/>
                </a:rPr>
                <a:t>Robust to outliers</a:t>
              </a:r>
            </a:p>
            <a:p>
              <a:pPr marL="285750" indent="-285750">
                <a:buFont typeface="Wingdings" panose="05000000000000000000" pitchFamily="2" charset="2"/>
                <a:buChar char="§"/>
              </a:pPr>
              <a:endParaRPr lang="en-US" sz="1400" dirty="0">
                <a:cs typeface="Arial" panose="020B0604020202020204" pitchFamily="34" charset="0"/>
              </a:endParaRPr>
            </a:p>
            <a:p>
              <a:r>
                <a:rPr lang="en-US" sz="1400" b="1" dirty="0">
                  <a:cs typeface="Arial" panose="020B0604020202020204" pitchFamily="34" charset="0"/>
                </a:rPr>
                <a:t>Disadvantages</a:t>
              </a:r>
            </a:p>
            <a:p>
              <a:pPr marL="285750" indent="-285750">
                <a:buFont typeface="Wingdings" panose="05000000000000000000" pitchFamily="2" charset="2"/>
                <a:buChar char="§"/>
              </a:pPr>
              <a:r>
                <a:rPr lang="en-US" sz="1400" dirty="0">
                  <a:cs typeface="Arial" panose="020B0604020202020204" pitchFamily="34" charset="0"/>
                </a:rPr>
                <a:t>More complex and computationally expensive</a:t>
              </a:r>
            </a:p>
            <a:p>
              <a:pPr marL="285750" indent="-285750">
                <a:buFont typeface="Wingdings" panose="05000000000000000000" pitchFamily="2" charset="2"/>
                <a:buChar char="§"/>
              </a:pPr>
              <a:r>
                <a:rPr lang="en-US" sz="1400" dirty="0">
                  <a:cs typeface="Arial" panose="020B0604020202020204" pitchFamily="34" charset="0"/>
                </a:rPr>
                <a:t>Greedy (prone to overfitting)</a:t>
              </a:r>
            </a:p>
          </p:txBody>
        </p:sp>
        <p:pic>
          <p:nvPicPr>
            <p:cNvPr id="13" name="Picture 12" descr="A close up of a map&#10;&#10;Description automatically generated">
              <a:extLst>
                <a:ext uri="{FF2B5EF4-FFF2-40B4-BE49-F238E27FC236}">
                  <a16:creationId xmlns:a16="http://schemas.microsoft.com/office/drawing/2014/main" id="{B6AAEF7E-CB31-49DF-A7CC-A4E24452C3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3418" y="2312397"/>
              <a:ext cx="2990088" cy="1310032"/>
            </a:xfrm>
            <a:prstGeom prst="rect">
              <a:avLst/>
            </a:prstGeom>
          </p:spPr>
        </p:pic>
      </p:grpSp>
      <p:grpSp>
        <p:nvGrpSpPr>
          <p:cNvPr id="21" name="Group 20">
            <a:extLst>
              <a:ext uri="{FF2B5EF4-FFF2-40B4-BE49-F238E27FC236}">
                <a16:creationId xmlns:a16="http://schemas.microsoft.com/office/drawing/2014/main" id="{48BA2ECE-758A-470F-8178-13503EB3EC67}"/>
              </a:ext>
            </a:extLst>
          </p:cNvPr>
          <p:cNvGrpSpPr/>
          <p:nvPr/>
        </p:nvGrpSpPr>
        <p:grpSpPr>
          <a:xfrm>
            <a:off x="8149401" y="1815177"/>
            <a:ext cx="2994093" cy="4782803"/>
            <a:chOff x="7977950" y="1753257"/>
            <a:chExt cx="2994093" cy="4782803"/>
          </a:xfrm>
        </p:grpSpPr>
        <p:sp>
          <p:nvSpPr>
            <p:cNvPr id="5" name="TextBox 4">
              <a:extLst>
                <a:ext uri="{FF2B5EF4-FFF2-40B4-BE49-F238E27FC236}">
                  <a16:creationId xmlns:a16="http://schemas.microsoft.com/office/drawing/2014/main" id="{536F70F9-BFDC-4367-9445-DC0384EAFCE5}"/>
                </a:ext>
              </a:extLst>
            </p:cNvPr>
            <p:cNvSpPr txBox="1"/>
            <p:nvPr/>
          </p:nvSpPr>
          <p:spPr>
            <a:xfrm>
              <a:off x="7981955" y="1753257"/>
              <a:ext cx="2990088" cy="323165"/>
            </a:xfrm>
            <a:prstGeom prst="rect">
              <a:avLst/>
            </a:prstGeom>
            <a:noFill/>
            <a:ln w="19050">
              <a:solidFill>
                <a:srgbClr val="50B4C8"/>
              </a:solidFill>
            </a:ln>
          </p:spPr>
          <p:txBody>
            <a:bodyPr wrap="square" rtlCol="0">
              <a:spAutoFit/>
            </a:bodyPr>
            <a:lstStyle/>
            <a:p>
              <a:pPr algn="ctr"/>
              <a:r>
                <a:rPr lang="en-US" sz="1500" b="1" dirty="0" err="1">
                  <a:latin typeface="Arial" panose="020B0604020202020204" pitchFamily="34" charset="0"/>
                  <a:cs typeface="Arial" panose="020B0604020202020204" pitchFamily="34" charset="0"/>
                </a:rPr>
                <a:t>XGBoost</a:t>
              </a:r>
              <a:endParaRPr lang="en-US" sz="15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2E7F6C8E-09B3-44AA-832D-EE011322002E}"/>
                </a:ext>
              </a:extLst>
            </p:cNvPr>
            <p:cNvSpPr txBox="1"/>
            <p:nvPr/>
          </p:nvSpPr>
          <p:spPr>
            <a:xfrm>
              <a:off x="7981955" y="3858404"/>
              <a:ext cx="2986083" cy="2677656"/>
            </a:xfrm>
            <a:prstGeom prst="rect">
              <a:avLst/>
            </a:prstGeom>
            <a:noFill/>
            <a:ln w="19050">
              <a:solidFill>
                <a:srgbClr val="50B4C8"/>
              </a:solidFill>
            </a:ln>
          </p:spPr>
          <p:txBody>
            <a:bodyPr wrap="square" rtlCol="0">
              <a:spAutoFit/>
            </a:bodyPr>
            <a:lstStyle/>
            <a:p>
              <a:r>
                <a:rPr lang="en-US" sz="1400" b="1" dirty="0">
                  <a:cs typeface="Arial" panose="020B0604020202020204" pitchFamily="34" charset="0"/>
                </a:rPr>
                <a:t>Advantages</a:t>
              </a:r>
            </a:p>
            <a:p>
              <a:pPr marL="285750" indent="-285750">
                <a:buFont typeface="Wingdings" panose="05000000000000000000" pitchFamily="2" charset="2"/>
                <a:buChar char="§"/>
              </a:pPr>
              <a:r>
                <a:rPr lang="en-US" sz="1400" dirty="0">
                  <a:cs typeface="Arial" panose="020B0604020202020204" pitchFamily="34" charset="0"/>
                </a:rPr>
                <a:t>Improves weak learners</a:t>
              </a:r>
            </a:p>
            <a:p>
              <a:pPr marL="285750" indent="-285750">
                <a:buFont typeface="Wingdings" panose="05000000000000000000" pitchFamily="2" charset="2"/>
                <a:buChar char="§"/>
              </a:pPr>
              <a:r>
                <a:rPr lang="en-US" sz="1400" dirty="0">
                  <a:cs typeface="Arial" panose="020B0604020202020204" pitchFamily="34" charset="0"/>
                </a:rPr>
                <a:t>Performs well on imbalanced data</a:t>
              </a:r>
            </a:p>
            <a:p>
              <a:pPr marL="285750" indent="-285750">
                <a:buFont typeface="Wingdings" panose="05000000000000000000" pitchFamily="2" charset="2"/>
                <a:buChar char="§"/>
              </a:pPr>
              <a:r>
                <a:rPr lang="en-US" sz="1400" dirty="0">
                  <a:cs typeface="Arial" panose="020B0604020202020204" pitchFamily="34" charset="0"/>
                </a:rPr>
                <a:t>Built in Regularization</a:t>
              </a:r>
            </a:p>
            <a:p>
              <a:pPr marL="285750" indent="-285750">
                <a:buFont typeface="Wingdings" panose="05000000000000000000" pitchFamily="2" charset="2"/>
                <a:buChar char="§"/>
              </a:pPr>
              <a:r>
                <a:rPr lang="en-US" sz="1400" dirty="0">
                  <a:cs typeface="Arial" panose="020B0604020202020204" pitchFamily="34" charset="0"/>
                </a:rPr>
                <a:t>Parallel processing makes it faster</a:t>
              </a:r>
            </a:p>
            <a:p>
              <a:pPr marL="285750" indent="-285750">
                <a:buFont typeface="Wingdings" panose="05000000000000000000" pitchFamily="2" charset="2"/>
                <a:buChar char="§"/>
              </a:pPr>
              <a:r>
                <a:rPr lang="en-US" sz="1400" dirty="0">
                  <a:cs typeface="Arial" panose="020B0604020202020204" pitchFamily="34" charset="0"/>
                </a:rPr>
                <a:t>Handles missing values</a:t>
              </a:r>
            </a:p>
            <a:p>
              <a:pPr marL="285750" indent="-285750">
                <a:buFont typeface="Wingdings" panose="05000000000000000000" pitchFamily="2" charset="2"/>
                <a:buChar char="§"/>
              </a:pPr>
              <a:r>
                <a:rPr lang="en-US" sz="1400" dirty="0">
                  <a:cs typeface="Arial" panose="020B0604020202020204" pitchFamily="34" charset="0"/>
                </a:rPr>
                <a:t>Removes splits that are not above threshold gain</a:t>
              </a:r>
            </a:p>
            <a:p>
              <a:endParaRPr lang="en-US" sz="1400" dirty="0">
                <a:cs typeface="Arial" panose="020B0604020202020204" pitchFamily="34" charset="0"/>
              </a:endParaRPr>
            </a:p>
            <a:p>
              <a:r>
                <a:rPr lang="en-US" sz="1400" b="1" dirty="0">
                  <a:cs typeface="Arial" panose="020B0604020202020204" pitchFamily="34" charset="0"/>
                </a:rPr>
                <a:t>Disadvantages</a:t>
              </a:r>
            </a:p>
            <a:p>
              <a:pPr marL="285750" indent="-285750">
                <a:buFont typeface="Wingdings" panose="05000000000000000000" pitchFamily="2" charset="2"/>
                <a:buChar char="§"/>
              </a:pPr>
              <a:r>
                <a:rPr lang="en-US" sz="1400" dirty="0">
                  <a:cs typeface="Arial" panose="020B0604020202020204" pitchFamily="34" charset="0"/>
                </a:rPr>
                <a:t>Easily overfits with noisy data</a:t>
              </a:r>
            </a:p>
            <a:p>
              <a:pPr marL="285750" indent="-285750">
                <a:buFont typeface="Wingdings" panose="05000000000000000000" pitchFamily="2" charset="2"/>
                <a:buChar char="§"/>
              </a:pPr>
              <a:r>
                <a:rPr lang="en-US" sz="1400" dirty="0">
                  <a:cs typeface="Arial" panose="020B0604020202020204" pitchFamily="34" charset="0"/>
                </a:rPr>
                <a:t>Hard to tune</a:t>
              </a:r>
            </a:p>
          </p:txBody>
        </p:sp>
        <p:pic>
          <p:nvPicPr>
            <p:cNvPr id="20" name="Picture 19" descr="A close up of a map&#10;&#10;Description automatically generated">
              <a:extLst>
                <a:ext uri="{FF2B5EF4-FFF2-40B4-BE49-F238E27FC236}">
                  <a16:creationId xmlns:a16="http://schemas.microsoft.com/office/drawing/2014/main" id="{2AD62A60-3908-4066-A8F3-0CA44DC1176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3130" b="12928"/>
            <a:stretch/>
          </p:blipFill>
          <p:spPr>
            <a:xfrm>
              <a:off x="7977950" y="2138314"/>
              <a:ext cx="2990088" cy="1658198"/>
            </a:xfrm>
            <a:prstGeom prst="rect">
              <a:avLst/>
            </a:prstGeom>
          </p:spPr>
        </p:pic>
      </p:grpSp>
      <p:cxnSp>
        <p:nvCxnSpPr>
          <p:cNvPr id="22" name="Straight Connector 21">
            <a:extLst>
              <a:ext uri="{FF2B5EF4-FFF2-40B4-BE49-F238E27FC236}">
                <a16:creationId xmlns:a16="http://schemas.microsoft.com/office/drawing/2014/main" id="{95FF8876-49FA-43B0-81E2-C38A19D4CD99}"/>
              </a:ext>
            </a:extLst>
          </p:cNvPr>
          <p:cNvCxnSpPr/>
          <p:nvPr/>
        </p:nvCxnSpPr>
        <p:spPr>
          <a:xfrm>
            <a:off x="4321779" y="1808323"/>
            <a:ext cx="0" cy="483252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CA41EB1-017D-4A3C-BCFD-FB4EC54B2982}"/>
              </a:ext>
            </a:extLst>
          </p:cNvPr>
          <p:cNvCxnSpPr/>
          <p:nvPr/>
        </p:nvCxnSpPr>
        <p:spPr>
          <a:xfrm>
            <a:off x="7870223" y="1808323"/>
            <a:ext cx="0" cy="483252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3629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7A85-7839-4E38-B9D2-43F9DD939F58}"/>
              </a:ext>
            </a:extLst>
          </p:cNvPr>
          <p:cNvSpPr>
            <a:spLocks noGrp="1"/>
          </p:cNvSpPr>
          <p:nvPr>
            <p:ph type="title"/>
          </p:nvPr>
        </p:nvSpPr>
        <p:spPr/>
        <p:txBody>
          <a:bodyPr/>
          <a:lstStyle/>
          <a:p>
            <a:r>
              <a:rPr lang="en-US" dirty="0"/>
              <a:t>Modeling (cont.)</a:t>
            </a:r>
          </a:p>
        </p:txBody>
      </p:sp>
      <p:sp>
        <p:nvSpPr>
          <p:cNvPr id="8" name="TextBox 7">
            <a:extLst>
              <a:ext uri="{FF2B5EF4-FFF2-40B4-BE49-F238E27FC236}">
                <a16:creationId xmlns:a16="http://schemas.microsoft.com/office/drawing/2014/main" id="{AD9A3DD6-E85D-4A99-9D91-23C34ACBD82E}"/>
              </a:ext>
            </a:extLst>
          </p:cNvPr>
          <p:cNvSpPr txBox="1"/>
          <p:nvPr/>
        </p:nvSpPr>
        <p:spPr>
          <a:xfrm>
            <a:off x="457199" y="5271250"/>
            <a:ext cx="5486400" cy="1169551"/>
          </a:xfrm>
          <a:prstGeom prst="rect">
            <a:avLst/>
          </a:prstGeom>
          <a:noFill/>
          <a:ln w="19050">
            <a:solidFill>
              <a:srgbClr val="50B4C8"/>
            </a:solidFill>
          </a:ln>
        </p:spPr>
        <p:txBody>
          <a:bodyPr wrap="square" rtlCol="0">
            <a:spAutoFit/>
          </a:bodyPr>
          <a:lstStyle/>
          <a:p>
            <a:pPr marL="285750" indent="-285750">
              <a:buFont typeface="Wingdings" panose="05000000000000000000" pitchFamily="2" charset="2"/>
              <a:buChar char="§"/>
            </a:pPr>
            <a:r>
              <a:rPr lang="en-US" sz="1400" dirty="0">
                <a:cs typeface="Arial" panose="020B0604020202020204" pitchFamily="34" charset="0"/>
              </a:rPr>
              <a:t>Overall baseline performance has difficulty with precision and recall of the ‘</a:t>
            </a:r>
            <a:r>
              <a:rPr lang="en-US" sz="1400" dirty="0" err="1">
                <a:cs typeface="Arial" panose="020B0604020202020204" pitchFamily="34" charset="0"/>
              </a:rPr>
              <a:t>is_attributed</a:t>
            </a:r>
            <a:r>
              <a:rPr lang="en-US" sz="1400" dirty="0">
                <a:cs typeface="Arial" panose="020B0604020202020204" pitchFamily="34" charset="0"/>
              </a:rPr>
              <a:t>’ prediction. This appears to be due to an anomaly detection task.</a:t>
            </a:r>
          </a:p>
          <a:p>
            <a:pPr marL="285750" indent="-285750">
              <a:buFont typeface="Wingdings" panose="05000000000000000000" pitchFamily="2" charset="2"/>
              <a:buChar char="§"/>
            </a:pPr>
            <a:r>
              <a:rPr lang="en-US" sz="1400" dirty="0">
                <a:cs typeface="Arial" panose="020B0604020202020204" pitchFamily="34" charset="0"/>
              </a:rPr>
              <a:t>Random Forest performs noticeably better than Logistic Regression.</a:t>
            </a:r>
          </a:p>
          <a:p>
            <a:pPr marL="285750" indent="-285750">
              <a:buFont typeface="Wingdings" panose="05000000000000000000" pitchFamily="2" charset="2"/>
              <a:buChar char="§"/>
            </a:pPr>
            <a:endParaRPr lang="en-US" sz="1400" dirty="0">
              <a:cs typeface="Arial" panose="020B0604020202020204" pitchFamily="34" charset="0"/>
            </a:endParaRPr>
          </a:p>
        </p:txBody>
      </p:sp>
      <p:sp>
        <p:nvSpPr>
          <p:cNvPr id="4" name="TextBox 3">
            <a:extLst>
              <a:ext uri="{FF2B5EF4-FFF2-40B4-BE49-F238E27FC236}">
                <a16:creationId xmlns:a16="http://schemas.microsoft.com/office/drawing/2014/main" id="{678BF973-16C5-46A6-B2A3-8E2BE0204EF5}"/>
              </a:ext>
            </a:extLst>
          </p:cNvPr>
          <p:cNvSpPr txBox="1"/>
          <p:nvPr/>
        </p:nvSpPr>
        <p:spPr>
          <a:xfrm>
            <a:off x="6457660" y="1834566"/>
            <a:ext cx="5486400" cy="323165"/>
          </a:xfrm>
          <a:prstGeom prst="rect">
            <a:avLst/>
          </a:prstGeom>
          <a:noFill/>
          <a:ln w="19050">
            <a:solidFill>
              <a:srgbClr val="50B4C8"/>
            </a:solidFill>
          </a:ln>
        </p:spPr>
        <p:txBody>
          <a:bodyPr wrap="square" rtlCol="0">
            <a:spAutoFit/>
          </a:bodyPr>
          <a:lstStyle/>
          <a:p>
            <a:pPr algn="ctr"/>
            <a:r>
              <a:rPr lang="en-US" sz="1500" b="1" dirty="0">
                <a:latin typeface="Arial" panose="020B0604020202020204" pitchFamily="34" charset="0"/>
                <a:cs typeface="Arial" panose="020B0604020202020204" pitchFamily="34" charset="0"/>
              </a:rPr>
              <a:t>Model Performance after Random </a:t>
            </a:r>
            <a:r>
              <a:rPr lang="en-US" sz="1500" b="1" dirty="0" err="1">
                <a:latin typeface="Arial" panose="020B0604020202020204" pitchFamily="34" charset="0"/>
                <a:cs typeface="Arial" panose="020B0604020202020204" pitchFamily="34" charset="0"/>
              </a:rPr>
              <a:t>Undersampling</a:t>
            </a:r>
            <a:endParaRPr lang="en-US" sz="1500" b="1" dirty="0">
              <a:latin typeface="Arial" panose="020B0604020202020204" pitchFamily="34" charset="0"/>
              <a:cs typeface="Arial" panose="020B0604020202020204" pitchFamily="34" charset="0"/>
            </a:endParaRPr>
          </a:p>
        </p:txBody>
      </p:sp>
      <p:cxnSp>
        <p:nvCxnSpPr>
          <p:cNvPr id="22" name="Straight Connector 21">
            <a:extLst>
              <a:ext uri="{FF2B5EF4-FFF2-40B4-BE49-F238E27FC236}">
                <a16:creationId xmlns:a16="http://schemas.microsoft.com/office/drawing/2014/main" id="{95FF8876-49FA-43B0-81E2-C38A19D4CD99}"/>
              </a:ext>
            </a:extLst>
          </p:cNvPr>
          <p:cNvCxnSpPr/>
          <p:nvPr/>
        </p:nvCxnSpPr>
        <p:spPr>
          <a:xfrm>
            <a:off x="6200629" y="1815177"/>
            <a:ext cx="0" cy="4832521"/>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B4AED89-AEFB-4615-8F09-4D6BF1CAFA7E}"/>
              </a:ext>
            </a:extLst>
          </p:cNvPr>
          <p:cNvPicPr>
            <a:picLocks noChangeAspect="1"/>
          </p:cNvPicPr>
          <p:nvPr/>
        </p:nvPicPr>
        <p:blipFill>
          <a:blip r:embed="rId3"/>
          <a:stretch>
            <a:fillRect/>
          </a:stretch>
        </p:blipFill>
        <p:spPr>
          <a:xfrm>
            <a:off x="414641" y="2255982"/>
            <a:ext cx="2936032" cy="1828800"/>
          </a:xfrm>
          <a:prstGeom prst="rect">
            <a:avLst/>
          </a:prstGeom>
        </p:spPr>
      </p:pic>
      <p:pic>
        <p:nvPicPr>
          <p:cNvPr id="12" name="Picture 11">
            <a:extLst>
              <a:ext uri="{FF2B5EF4-FFF2-40B4-BE49-F238E27FC236}">
                <a16:creationId xmlns:a16="http://schemas.microsoft.com/office/drawing/2014/main" id="{1553CFA0-B01D-45D2-A713-B5A7EC91DD42}"/>
              </a:ext>
            </a:extLst>
          </p:cNvPr>
          <p:cNvPicPr>
            <a:picLocks noChangeAspect="1"/>
          </p:cNvPicPr>
          <p:nvPr/>
        </p:nvPicPr>
        <p:blipFill>
          <a:blip r:embed="rId4"/>
          <a:stretch>
            <a:fillRect/>
          </a:stretch>
        </p:blipFill>
        <p:spPr>
          <a:xfrm>
            <a:off x="457199" y="4225561"/>
            <a:ext cx="2415310" cy="904910"/>
          </a:xfrm>
          <a:prstGeom prst="rect">
            <a:avLst/>
          </a:prstGeom>
        </p:spPr>
      </p:pic>
      <p:pic>
        <p:nvPicPr>
          <p:cNvPr id="15" name="Picture 14">
            <a:extLst>
              <a:ext uri="{FF2B5EF4-FFF2-40B4-BE49-F238E27FC236}">
                <a16:creationId xmlns:a16="http://schemas.microsoft.com/office/drawing/2014/main" id="{053666C7-D346-45CE-9BA7-01903C3720BF}"/>
              </a:ext>
            </a:extLst>
          </p:cNvPr>
          <p:cNvPicPr>
            <a:picLocks noChangeAspect="1"/>
          </p:cNvPicPr>
          <p:nvPr/>
        </p:nvPicPr>
        <p:blipFill>
          <a:blip r:embed="rId5"/>
          <a:stretch>
            <a:fillRect/>
          </a:stretch>
        </p:blipFill>
        <p:spPr>
          <a:xfrm>
            <a:off x="3495674" y="2261531"/>
            <a:ext cx="2414953" cy="1828800"/>
          </a:xfrm>
          <a:prstGeom prst="rect">
            <a:avLst/>
          </a:prstGeom>
        </p:spPr>
      </p:pic>
      <p:pic>
        <p:nvPicPr>
          <p:cNvPr id="16" name="Picture 15">
            <a:extLst>
              <a:ext uri="{FF2B5EF4-FFF2-40B4-BE49-F238E27FC236}">
                <a16:creationId xmlns:a16="http://schemas.microsoft.com/office/drawing/2014/main" id="{CA5F422C-F3B2-49CC-A5FA-DEF98E09B505}"/>
              </a:ext>
            </a:extLst>
          </p:cNvPr>
          <p:cNvPicPr>
            <a:picLocks noChangeAspect="1"/>
          </p:cNvPicPr>
          <p:nvPr/>
        </p:nvPicPr>
        <p:blipFill>
          <a:blip r:embed="rId6"/>
          <a:stretch>
            <a:fillRect/>
          </a:stretch>
        </p:blipFill>
        <p:spPr>
          <a:xfrm>
            <a:off x="3242961" y="4225561"/>
            <a:ext cx="2700638" cy="862442"/>
          </a:xfrm>
          <a:prstGeom prst="rect">
            <a:avLst/>
          </a:prstGeom>
        </p:spPr>
      </p:pic>
      <p:sp>
        <p:nvSpPr>
          <p:cNvPr id="24" name="TextBox 23">
            <a:extLst>
              <a:ext uri="{FF2B5EF4-FFF2-40B4-BE49-F238E27FC236}">
                <a16:creationId xmlns:a16="http://schemas.microsoft.com/office/drawing/2014/main" id="{AC70D9C5-6161-453F-A06A-FEFF545E6B8F}"/>
              </a:ext>
            </a:extLst>
          </p:cNvPr>
          <p:cNvSpPr txBox="1"/>
          <p:nvPr/>
        </p:nvSpPr>
        <p:spPr>
          <a:xfrm>
            <a:off x="457199" y="1834566"/>
            <a:ext cx="5486400" cy="323165"/>
          </a:xfrm>
          <a:prstGeom prst="rect">
            <a:avLst/>
          </a:prstGeom>
          <a:noFill/>
          <a:ln w="19050">
            <a:solidFill>
              <a:srgbClr val="50B4C8"/>
            </a:solidFill>
          </a:ln>
        </p:spPr>
        <p:txBody>
          <a:bodyPr wrap="square" rtlCol="0">
            <a:spAutoFit/>
          </a:bodyPr>
          <a:lstStyle/>
          <a:p>
            <a:pPr algn="ctr"/>
            <a:r>
              <a:rPr lang="en-US" sz="1500" b="1" dirty="0">
                <a:latin typeface="Arial" panose="020B0604020202020204" pitchFamily="34" charset="0"/>
                <a:cs typeface="Arial" panose="020B0604020202020204" pitchFamily="34" charset="0"/>
              </a:rPr>
              <a:t>Baseline Model Performance</a:t>
            </a:r>
          </a:p>
        </p:txBody>
      </p:sp>
      <p:pic>
        <p:nvPicPr>
          <p:cNvPr id="18" name="Picture 17">
            <a:extLst>
              <a:ext uri="{FF2B5EF4-FFF2-40B4-BE49-F238E27FC236}">
                <a16:creationId xmlns:a16="http://schemas.microsoft.com/office/drawing/2014/main" id="{82BFF158-FBF6-4E0D-B3F6-911D300AFBE7}"/>
              </a:ext>
            </a:extLst>
          </p:cNvPr>
          <p:cNvPicPr>
            <a:picLocks noChangeAspect="1"/>
          </p:cNvPicPr>
          <p:nvPr/>
        </p:nvPicPr>
        <p:blipFill>
          <a:blip r:embed="rId7"/>
          <a:stretch>
            <a:fillRect/>
          </a:stretch>
        </p:blipFill>
        <p:spPr>
          <a:xfrm>
            <a:off x="6457661" y="2255982"/>
            <a:ext cx="2363118" cy="1828800"/>
          </a:xfrm>
          <a:prstGeom prst="rect">
            <a:avLst/>
          </a:prstGeom>
        </p:spPr>
      </p:pic>
      <p:pic>
        <p:nvPicPr>
          <p:cNvPr id="19" name="Picture 18">
            <a:extLst>
              <a:ext uri="{FF2B5EF4-FFF2-40B4-BE49-F238E27FC236}">
                <a16:creationId xmlns:a16="http://schemas.microsoft.com/office/drawing/2014/main" id="{9AE5D3C8-2CEA-4422-9200-BBE0B810B710}"/>
              </a:ext>
            </a:extLst>
          </p:cNvPr>
          <p:cNvPicPr>
            <a:picLocks noChangeAspect="1"/>
          </p:cNvPicPr>
          <p:nvPr/>
        </p:nvPicPr>
        <p:blipFill>
          <a:blip r:embed="rId8"/>
          <a:stretch>
            <a:fillRect/>
          </a:stretch>
        </p:blipFill>
        <p:spPr>
          <a:xfrm>
            <a:off x="6457661" y="4225562"/>
            <a:ext cx="2294852" cy="904910"/>
          </a:xfrm>
          <a:prstGeom prst="rect">
            <a:avLst/>
          </a:prstGeom>
        </p:spPr>
      </p:pic>
      <p:pic>
        <p:nvPicPr>
          <p:cNvPr id="25" name="Picture 24">
            <a:extLst>
              <a:ext uri="{FF2B5EF4-FFF2-40B4-BE49-F238E27FC236}">
                <a16:creationId xmlns:a16="http://schemas.microsoft.com/office/drawing/2014/main" id="{8A85A771-99C1-4D90-A08E-5FC4963C6A20}"/>
              </a:ext>
            </a:extLst>
          </p:cNvPr>
          <p:cNvPicPr>
            <a:picLocks noChangeAspect="1"/>
          </p:cNvPicPr>
          <p:nvPr/>
        </p:nvPicPr>
        <p:blipFill>
          <a:blip r:embed="rId9"/>
          <a:stretch>
            <a:fillRect/>
          </a:stretch>
        </p:blipFill>
        <p:spPr>
          <a:xfrm>
            <a:off x="9200860" y="2255983"/>
            <a:ext cx="2375782" cy="1828800"/>
          </a:xfrm>
          <a:prstGeom prst="rect">
            <a:avLst/>
          </a:prstGeom>
        </p:spPr>
      </p:pic>
      <p:pic>
        <p:nvPicPr>
          <p:cNvPr id="26" name="Picture 25">
            <a:extLst>
              <a:ext uri="{FF2B5EF4-FFF2-40B4-BE49-F238E27FC236}">
                <a16:creationId xmlns:a16="http://schemas.microsoft.com/office/drawing/2014/main" id="{138BBFA7-A6F8-4182-AC6C-D5C244B6F6B3}"/>
              </a:ext>
            </a:extLst>
          </p:cNvPr>
          <p:cNvPicPr>
            <a:picLocks noChangeAspect="1"/>
          </p:cNvPicPr>
          <p:nvPr/>
        </p:nvPicPr>
        <p:blipFill>
          <a:blip r:embed="rId10"/>
          <a:stretch>
            <a:fillRect/>
          </a:stretch>
        </p:blipFill>
        <p:spPr>
          <a:xfrm>
            <a:off x="9200860" y="4225561"/>
            <a:ext cx="2238244" cy="862442"/>
          </a:xfrm>
          <a:prstGeom prst="rect">
            <a:avLst/>
          </a:prstGeom>
        </p:spPr>
      </p:pic>
      <p:sp>
        <p:nvSpPr>
          <p:cNvPr id="27" name="TextBox 26">
            <a:extLst>
              <a:ext uri="{FF2B5EF4-FFF2-40B4-BE49-F238E27FC236}">
                <a16:creationId xmlns:a16="http://schemas.microsoft.com/office/drawing/2014/main" id="{8DE5168E-1CCF-4566-8D38-497140101F01}"/>
              </a:ext>
            </a:extLst>
          </p:cNvPr>
          <p:cNvSpPr txBox="1"/>
          <p:nvPr/>
        </p:nvSpPr>
        <p:spPr>
          <a:xfrm>
            <a:off x="6457660" y="5271250"/>
            <a:ext cx="5486400" cy="1169551"/>
          </a:xfrm>
          <a:prstGeom prst="rect">
            <a:avLst/>
          </a:prstGeom>
          <a:noFill/>
          <a:ln w="19050">
            <a:solidFill>
              <a:srgbClr val="50B4C8"/>
            </a:solidFill>
          </a:ln>
        </p:spPr>
        <p:txBody>
          <a:bodyPr wrap="square" rtlCol="0">
            <a:spAutoFit/>
          </a:bodyPr>
          <a:lstStyle/>
          <a:p>
            <a:pPr marL="285750" indent="-285750">
              <a:buFont typeface="Wingdings" panose="05000000000000000000" pitchFamily="2" charset="2"/>
              <a:buChar char="§"/>
            </a:pPr>
            <a:r>
              <a:rPr lang="en-US" sz="1400" dirty="0">
                <a:cs typeface="Arial" panose="020B0604020202020204" pitchFamily="34" charset="0"/>
              </a:rPr>
              <a:t>Random </a:t>
            </a:r>
            <a:r>
              <a:rPr lang="en-US" sz="1400" dirty="0" err="1">
                <a:cs typeface="Arial" panose="020B0604020202020204" pitchFamily="34" charset="0"/>
              </a:rPr>
              <a:t>Undersampling</a:t>
            </a:r>
            <a:r>
              <a:rPr lang="en-US" sz="1400" dirty="0">
                <a:cs typeface="Arial" panose="020B0604020202020204" pitchFamily="34" charset="0"/>
              </a:rPr>
              <a:t> drastically improves both the Random Forest and Logistic Regression models, while also improving the size of the dataset so it is more manageable.</a:t>
            </a:r>
          </a:p>
          <a:p>
            <a:pPr marL="285750" indent="-285750">
              <a:buFont typeface="Wingdings" panose="05000000000000000000" pitchFamily="2" charset="2"/>
              <a:buChar char="§"/>
            </a:pPr>
            <a:r>
              <a:rPr lang="en-US" sz="1400" dirty="0">
                <a:cs typeface="Arial" panose="020B0604020202020204" pitchFamily="34" charset="0"/>
              </a:rPr>
              <a:t>Oversampling (SMOTE) was also tried and worked well on a subsample, however it is a bad choice for such a large dataset.</a:t>
            </a:r>
          </a:p>
        </p:txBody>
      </p:sp>
      <p:pic>
        <p:nvPicPr>
          <p:cNvPr id="29" name="Graphic 28" descr="Checkmark">
            <a:extLst>
              <a:ext uri="{FF2B5EF4-FFF2-40B4-BE49-F238E27FC236}">
                <a16:creationId xmlns:a16="http://schemas.microsoft.com/office/drawing/2014/main" id="{DBD77104-F412-44A0-91C3-B9592AD9EE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336155" y="5581650"/>
            <a:ext cx="797292" cy="963548"/>
          </a:xfrm>
          <a:prstGeom prst="rect">
            <a:avLst/>
          </a:prstGeom>
        </p:spPr>
      </p:pic>
      <p:pic>
        <p:nvPicPr>
          <p:cNvPr id="30" name="Picture 29">
            <a:extLst>
              <a:ext uri="{FF2B5EF4-FFF2-40B4-BE49-F238E27FC236}">
                <a16:creationId xmlns:a16="http://schemas.microsoft.com/office/drawing/2014/main" id="{A1127477-3B33-494A-A6BF-6692DBB2157E}"/>
              </a:ext>
            </a:extLst>
          </p:cNvPr>
          <p:cNvPicPr>
            <a:picLocks noChangeAspect="1"/>
          </p:cNvPicPr>
          <p:nvPr/>
        </p:nvPicPr>
        <p:blipFill>
          <a:blip r:embed="rId13"/>
          <a:stretch>
            <a:fillRect/>
          </a:stretch>
        </p:blipFill>
        <p:spPr>
          <a:xfrm>
            <a:off x="9641736" y="144574"/>
            <a:ext cx="1797368" cy="1554480"/>
          </a:xfrm>
          <a:prstGeom prst="rect">
            <a:avLst/>
          </a:prstGeom>
        </p:spPr>
      </p:pic>
      <p:pic>
        <p:nvPicPr>
          <p:cNvPr id="31" name="Picture 30">
            <a:extLst>
              <a:ext uri="{FF2B5EF4-FFF2-40B4-BE49-F238E27FC236}">
                <a16:creationId xmlns:a16="http://schemas.microsoft.com/office/drawing/2014/main" id="{4C3F16FF-A45C-4B32-A648-770C7E878C35}"/>
              </a:ext>
            </a:extLst>
          </p:cNvPr>
          <p:cNvPicPr>
            <a:picLocks noChangeAspect="1"/>
          </p:cNvPicPr>
          <p:nvPr/>
        </p:nvPicPr>
        <p:blipFill>
          <a:blip r:embed="rId14"/>
          <a:stretch>
            <a:fillRect/>
          </a:stretch>
        </p:blipFill>
        <p:spPr>
          <a:xfrm>
            <a:off x="6910242" y="144574"/>
            <a:ext cx="1663508" cy="1554480"/>
          </a:xfrm>
          <a:prstGeom prst="rect">
            <a:avLst/>
          </a:prstGeom>
        </p:spPr>
      </p:pic>
      <p:sp>
        <p:nvSpPr>
          <p:cNvPr id="32" name="Arrow: Striped Right 31">
            <a:extLst>
              <a:ext uri="{FF2B5EF4-FFF2-40B4-BE49-F238E27FC236}">
                <a16:creationId xmlns:a16="http://schemas.microsoft.com/office/drawing/2014/main" id="{D2964D6F-AA95-4BED-8C46-ED90FA1AB907}"/>
              </a:ext>
            </a:extLst>
          </p:cNvPr>
          <p:cNvSpPr/>
          <p:nvPr/>
        </p:nvSpPr>
        <p:spPr>
          <a:xfrm>
            <a:off x="8573750" y="812800"/>
            <a:ext cx="967414" cy="397164"/>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4764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7A85-7839-4E38-B9D2-43F9DD939F58}"/>
              </a:ext>
            </a:extLst>
          </p:cNvPr>
          <p:cNvSpPr>
            <a:spLocks noGrp="1"/>
          </p:cNvSpPr>
          <p:nvPr>
            <p:ph type="title"/>
          </p:nvPr>
        </p:nvSpPr>
        <p:spPr/>
        <p:txBody>
          <a:bodyPr/>
          <a:lstStyle/>
          <a:p>
            <a:r>
              <a:rPr lang="en-US" dirty="0"/>
              <a:t>Modeling (cont.)</a:t>
            </a:r>
          </a:p>
        </p:txBody>
      </p:sp>
      <p:grpSp>
        <p:nvGrpSpPr>
          <p:cNvPr id="118" name="Group 117">
            <a:extLst>
              <a:ext uri="{FF2B5EF4-FFF2-40B4-BE49-F238E27FC236}">
                <a16:creationId xmlns:a16="http://schemas.microsoft.com/office/drawing/2014/main" id="{A4B91051-607F-492B-90E7-C9146F228C37}"/>
              </a:ext>
            </a:extLst>
          </p:cNvPr>
          <p:cNvGrpSpPr/>
          <p:nvPr/>
        </p:nvGrpSpPr>
        <p:grpSpPr>
          <a:xfrm>
            <a:off x="1366843" y="1753257"/>
            <a:ext cx="3814760" cy="4666928"/>
            <a:chOff x="957268" y="1753256"/>
            <a:chExt cx="3814760" cy="4666928"/>
          </a:xfrm>
        </p:grpSpPr>
        <p:sp>
          <p:nvSpPr>
            <p:cNvPr id="4" name="TextBox 3">
              <a:extLst>
                <a:ext uri="{FF2B5EF4-FFF2-40B4-BE49-F238E27FC236}">
                  <a16:creationId xmlns:a16="http://schemas.microsoft.com/office/drawing/2014/main" id="{EB14C7B5-8581-42D5-A77E-170DCE1E80E1}"/>
                </a:ext>
              </a:extLst>
            </p:cNvPr>
            <p:cNvSpPr txBox="1"/>
            <p:nvPr/>
          </p:nvSpPr>
          <p:spPr>
            <a:xfrm>
              <a:off x="957268" y="1753256"/>
              <a:ext cx="3813048" cy="323165"/>
            </a:xfrm>
            <a:prstGeom prst="rect">
              <a:avLst/>
            </a:prstGeom>
            <a:noFill/>
            <a:ln w="19050">
              <a:solidFill>
                <a:srgbClr val="50B4C8"/>
              </a:solidFill>
            </a:ln>
          </p:spPr>
          <p:txBody>
            <a:bodyPr wrap="square" rtlCol="0">
              <a:spAutoFit/>
            </a:bodyPr>
            <a:lstStyle/>
            <a:p>
              <a:pPr algn="ctr"/>
              <a:r>
                <a:rPr lang="en-US" sz="1500" b="1" dirty="0">
                  <a:latin typeface="Arial" panose="020B0604020202020204" pitchFamily="34" charset="0"/>
                  <a:cs typeface="Arial" panose="020B0604020202020204" pitchFamily="34" charset="0"/>
                </a:rPr>
                <a:t>Stratified train and test sampling</a:t>
              </a:r>
            </a:p>
          </p:txBody>
        </p:sp>
        <p:grpSp>
          <p:nvGrpSpPr>
            <p:cNvPr id="100" name="Group 99">
              <a:extLst>
                <a:ext uri="{FF2B5EF4-FFF2-40B4-BE49-F238E27FC236}">
                  <a16:creationId xmlns:a16="http://schemas.microsoft.com/office/drawing/2014/main" id="{7B822DB7-F729-4990-B3A0-C88100E3A698}"/>
                </a:ext>
              </a:extLst>
            </p:cNvPr>
            <p:cNvGrpSpPr/>
            <p:nvPr/>
          </p:nvGrpSpPr>
          <p:grpSpPr>
            <a:xfrm>
              <a:off x="957268" y="2452522"/>
              <a:ext cx="3814760" cy="2114233"/>
              <a:chOff x="2571751" y="1871982"/>
              <a:chExt cx="3814760" cy="2114233"/>
            </a:xfrm>
          </p:grpSpPr>
          <p:sp>
            <p:nvSpPr>
              <p:cNvPr id="78" name="Rectangle 77">
                <a:extLst>
                  <a:ext uri="{FF2B5EF4-FFF2-40B4-BE49-F238E27FC236}">
                    <a16:creationId xmlns:a16="http://schemas.microsoft.com/office/drawing/2014/main" id="{836C073F-F623-4539-838D-630940A11603}"/>
                  </a:ext>
                </a:extLst>
              </p:cNvPr>
              <p:cNvSpPr/>
              <p:nvPr/>
            </p:nvSpPr>
            <p:spPr>
              <a:xfrm>
                <a:off x="2571751" y="2497934"/>
                <a:ext cx="923925" cy="11906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Data</a:t>
                </a:r>
              </a:p>
            </p:txBody>
          </p:sp>
          <p:grpSp>
            <p:nvGrpSpPr>
              <p:cNvPr id="83" name="Group 82">
                <a:extLst>
                  <a:ext uri="{FF2B5EF4-FFF2-40B4-BE49-F238E27FC236}">
                    <a16:creationId xmlns:a16="http://schemas.microsoft.com/office/drawing/2014/main" id="{D39CC704-FE18-4770-8334-4EBB7FF33607}"/>
                  </a:ext>
                </a:extLst>
              </p:cNvPr>
              <p:cNvGrpSpPr/>
              <p:nvPr/>
            </p:nvGrpSpPr>
            <p:grpSpPr>
              <a:xfrm>
                <a:off x="5462586" y="2200278"/>
                <a:ext cx="923925" cy="1785937"/>
                <a:chOff x="5581648" y="2266949"/>
                <a:chExt cx="923925" cy="1785937"/>
              </a:xfrm>
            </p:grpSpPr>
            <p:sp>
              <p:nvSpPr>
                <p:cNvPr id="81" name="Rectangle 80">
                  <a:extLst>
                    <a:ext uri="{FF2B5EF4-FFF2-40B4-BE49-F238E27FC236}">
                      <a16:creationId xmlns:a16="http://schemas.microsoft.com/office/drawing/2014/main" id="{24D305A5-2FF7-47AE-91EA-7A4CBFABC74E}"/>
                    </a:ext>
                  </a:extLst>
                </p:cNvPr>
                <p:cNvSpPr/>
                <p:nvPr/>
              </p:nvSpPr>
              <p:spPr>
                <a:xfrm>
                  <a:off x="5581648" y="2266949"/>
                  <a:ext cx="923925" cy="4381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t>0</a:t>
                  </a:r>
                </a:p>
              </p:txBody>
            </p:sp>
            <p:sp>
              <p:nvSpPr>
                <p:cNvPr id="82" name="Rectangle 81">
                  <a:extLst>
                    <a:ext uri="{FF2B5EF4-FFF2-40B4-BE49-F238E27FC236}">
                      <a16:creationId xmlns:a16="http://schemas.microsoft.com/office/drawing/2014/main" id="{421A2FEB-0EDC-4E0C-8938-A320A0F6D6BB}"/>
                    </a:ext>
                  </a:extLst>
                </p:cNvPr>
                <p:cNvSpPr/>
                <p:nvPr/>
              </p:nvSpPr>
              <p:spPr>
                <a:xfrm>
                  <a:off x="5581648" y="3300412"/>
                  <a:ext cx="923925" cy="7524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t>0</a:t>
                  </a:r>
                </a:p>
              </p:txBody>
            </p:sp>
          </p:grpSp>
          <p:grpSp>
            <p:nvGrpSpPr>
              <p:cNvPr id="86" name="Group 85">
                <a:extLst>
                  <a:ext uri="{FF2B5EF4-FFF2-40B4-BE49-F238E27FC236}">
                    <a16:creationId xmlns:a16="http://schemas.microsoft.com/office/drawing/2014/main" id="{76D50DFD-EB6B-4962-BC68-13148C2CF5AE}"/>
                  </a:ext>
                </a:extLst>
              </p:cNvPr>
              <p:cNvGrpSpPr/>
              <p:nvPr/>
            </p:nvGrpSpPr>
            <p:grpSpPr>
              <a:xfrm>
                <a:off x="3942400" y="2456367"/>
                <a:ext cx="1073462" cy="1155013"/>
                <a:chOff x="3990922" y="2599242"/>
                <a:chExt cx="1073462" cy="1155013"/>
              </a:xfrm>
            </p:grpSpPr>
            <p:sp>
              <p:nvSpPr>
                <p:cNvPr id="84" name="Arrow: Down 83">
                  <a:extLst>
                    <a:ext uri="{FF2B5EF4-FFF2-40B4-BE49-F238E27FC236}">
                      <a16:creationId xmlns:a16="http://schemas.microsoft.com/office/drawing/2014/main" id="{F0D3E2AF-CEA4-4052-9A71-18D63895EB75}"/>
                    </a:ext>
                  </a:extLst>
                </p:cNvPr>
                <p:cNvSpPr/>
                <p:nvPr/>
              </p:nvSpPr>
              <p:spPr>
                <a:xfrm rot="15441441">
                  <a:off x="4359722" y="2230443"/>
                  <a:ext cx="335863" cy="10734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Arrow: Down 84">
                  <a:extLst>
                    <a:ext uri="{FF2B5EF4-FFF2-40B4-BE49-F238E27FC236}">
                      <a16:creationId xmlns:a16="http://schemas.microsoft.com/office/drawing/2014/main" id="{4A528335-685B-4B50-8E94-1FF62AC3F3DE}"/>
                    </a:ext>
                  </a:extLst>
                </p:cNvPr>
                <p:cNvSpPr/>
                <p:nvPr/>
              </p:nvSpPr>
              <p:spPr>
                <a:xfrm rot="16972183">
                  <a:off x="4359721" y="3049593"/>
                  <a:ext cx="335863" cy="10734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7" name="Rectangle 86">
                <a:extLst>
                  <a:ext uri="{FF2B5EF4-FFF2-40B4-BE49-F238E27FC236}">
                    <a16:creationId xmlns:a16="http://schemas.microsoft.com/office/drawing/2014/main" id="{8ACAAE87-2052-4778-A074-317DE7CF3190}"/>
                  </a:ext>
                </a:extLst>
              </p:cNvPr>
              <p:cNvSpPr/>
              <p:nvPr/>
            </p:nvSpPr>
            <p:spPr>
              <a:xfrm>
                <a:off x="5462586" y="2443829"/>
                <a:ext cx="923925" cy="194600"/>
              </a:xfrm>
              <a:prstGeom prst="rect">
                <a:avLst/>
              </a:prstGeom>
              <a:solidFill>
                <a:srgbClr val="5E91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90" name="Rectangle 89">
                <a:extLst>
                  <a:ext uri="{FF2B5EF4-FFF2-40B4-BE49-F238E27FC236}">
                    <a16:creationId xmlns:a16="http://schemas.microsoft.com/office/drawing/2014/main" id="{ABF12865-3A8E-4250-A545-7B1B0792DE76}"/>
                  </a:ext>
                </a:extLst>
              </p:cNvPr>
              <p:cNvSpPr/>
              <p:nvPr/>
            </p:nvSpPr>
            <p:spPr>
              <a:xfrm>
                <a:off x="5462586" y="3614738"/>
                <a:ext cx="923925" cy="371477"/>
              </a:xfrm>
              <a:prstGeom prst="rect">
                <a:avLst/>
              </a:prstGeom>
              <a:solidFill>
                <a:srgbClr val="5E91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1</a:t>
                </a:r>
              </a:p>
            </p:txBody>
          </p:sp>
          <p:sp>
            <p:nvSpPr>
              <p:cNvPr id="91" name="TextBox 90">
                <a:extLst>
                  <a:ext uri="{FF2B5EF4-FFF2-40B4-BE49-F238E27FC236}">
                    <a16:creationId xmlns:a16="http://schemas.microsoft.com/office/drawing/2014/main" id="{E56C2B36-1D01-45C4-A164-522E3558A210}"/>
                  </a:ext>
                </a:extLst>
              </p:cNvPr>
              <p:cNvSpPr txBox="1"/>
              <p:nvPr/>
            </p:nvSpPr>
            <p:spPr>
              <a:xfrm>
                <a:off x="5462586" y="1871982"/>
                <a:ext cx="923925" cy="307777"/>
              </a:xfrm>
              <a:prstGeom prst="rect">
                <a:avLst/>
              </a:prstGeom>
              <a:noFill/>
            </p:spPr>
            <p:txBody>
              <a:bodyPr wrap="square" rtlCol="0">
                <a:spAutoFit/>
              </a:bodyPr>
              <a:lstStyle/>
              <a:p>
                <a:pPr algn="ctr"/>
                <a:r>
                  <a:rPr lang="en-US" sz="1400" b="1" dirty="0"/>
                  <a:t>Test set</a:t>
                </a:r>
              </a:p>
            </p:txBody>
          </p:sp>
          <p:sp>
            <p:nvSpPr>
              <p:cNvPr id="92" name="TextBox 91">
                <a:extLst>
                  <a:ext uri="{FF2B5EF4-FFF2-40B4-BE49-F238E27FC236}">
                    <a16:creationId xmlns:a16="http://schemas.microsoft.com/office/drawing/2014/main" id="{93822119-5885-4031-84D6-17CBAFCEE372}"/>
                  </a:ext>
                </a:extLst>
              </p:cNvPr>
              <p:cNvSpPr txBox="1"/>
              <p:nvPr/>
            </p:nvSpPr>
            <p:spPr>
              <a:xfrm>
                <a:off x="5462586" y="2902499"/>
                <a:ext cx="923925" cy="307777"/>
              </a:xfrm>
              <a:prstGeom prst="rect">
                <a:avLst/>
              </a:prstGeom>
              <a:noFill/>
            </p:spPr>
            <p:txBody>
              <a:bodyPr wrap="square" rtlCol="0">
                <a:spAutoFit/>
              </a:bodyPr>
              <a:lstStyle/>
              <a:p>
                <a:pPr algn="ctr"/>
                <a:r>
                  <a:rPr lang="en-US" sz="1400" b="1" dirty="0"/>
                  <a:t>Train set</a:t>
                </a:r>
              </a:p>
            </p:txBody>
          </p:sp>
          <p:sp>
            <p:nvSpPr>
              <p:cNvPr id="93" name="TextBox 92">
                <a:extLst>
                  <a:ext uri="{FF2B5EF4-FFF2-40B4-BE49-F238E27FC236}">
                    <a16:creationId xmlns:a16="http://schemas.microsoft.com/office/drawing/2014/main" id="{7921BA8D-6B07-4385-BDEB-5970BAC90371}"/>
                  </a:ext>
                </a:extLst>
              </p:cNvPr>
              <p:cNvSpPr txBox="1"/>
              <p:nvPr/>
            </p:nvSpPr>
            <p:spPr>
              <a:xfrm rot="20860650">
                <a:off x="3889020" y="2183455"/>
                <a:ext cx="923925" cy="307777"/>
              </a:xfrm>
              <a:prstGeom prst="rect">
                <a:avLst/>
              </a:prstGeom>
              <a:noFill/>
            </p:spPr>
            <p:txBody>
              <a:bodyPr wrap="square" rtlCol="0">
                <a:spAutoFit/>
              </a:bodyPr>
              <a:lstStyle/>
              <a:p>
                <a:pPr algn="ctr"/>
                <a:r>
                  <a:rPr lang="en-US" sz="1400" b="1" dirty="0"/>
                  <a:t>30%</a:t>
                </a:r>
              </a:p>
            </p:txBody>
          </p:sp>
          <p:sp>
            <p:nvSpPr>
              <p:cNvPr id="94" name="TextBox 93">
                <a:extLst>
                  <a:ext uri="{FF2B5EF4-FFF2-40B4-BE49-F238E27FC236}">
                    <a16:creationId xmlns:a16="http://schemas.microsoft.com/office/drawing/2014/main" id="{85848041-1194-4FB1-8539-37C686C90EBD}"/>
                  </a:ext>
                </a:extLst>
              </p:cNvPr>
              <p:cNvSpPr txBox="1"/>
              <p:nvPr/>
            </p:nvSpPr>
            <p:spPr>
              <a:xfrm rot="783318">
                <a:off x="3888397" y="3534670"/>
                <a:ext cx="923925" cy="307777"/>
              </a:xfrm>
              <a:prstGeom prst="rect">
                <a:avLst/>
              </a:prstGeom>
              <a:noFill/>
            </p:spPr>
            <p:txBody>
              <a:bodyPr wrap="square" rtlCol="0">
                <a:spAutoFit/>
              </a:bodyPr>
              <a:lstStyle/>
              <a:p>
                <a:pPr algn="ctr"/>
                <a:r>
                  <a:rPr lang="en-US" sz="1400" b="1" dirty="0"/>
                  <a:t>70%</a:t>
                </a:r>
              </a:p>
            </p:txBody>
          </p:sp>
        </p:grpSp>
        <p:sp>
          <p:nvSpPr>
            <p:cNvPr id="96" name="TextBox 95">
              <a:extLst>
                <a:ext uri="{FF2B5EF4-FFF2-40B4-BE49-F238E27FC236}">
                  <a16:creationId xmlns:a16="http://schemas.microsoft.com/office/drawing/2014/main" id="{45AF0674-783B-41A6-9326-A19C3EDACE24}"/>
                </a:ext>
              </a:extLst>
            </p:cNvPr>
            <p:cNvSpPr txBox="1"/>
            <p:nvPr/>
          </p:nvSpPr>
          <p:spPr>
            <a:xfrm>
              <a:off x="957268" y="4942856"/>
              <a:ext cx="3813048" cy="1477328"/>
            </a:xfrm>
            <a:prstGeom prst="rect">
              <a:avLst/>
            </a:prstGeom>
            <a:noFill/>
            <a:ln w="19050">
              <a:solidFill>
                <a:srgbClr val="50B4C8"/>
              </a:solidFill>
            </a:ln>
          </p:spPr>
          <p:txBody>
            <a:bodyPr wrap="square" rtlCol="0">
              <a:spAutoFit/>
            </a:bodyPr>
            <a:lstStyle/>
            <a:p>
              <a:pPr marL="285750" indent="-285750">
                <a:buFont typeface="Wingdings" panose="05000000000000000000" pitchFamily="2" charset="2"/>
                <a:buChar char="§"/>
              </a:pPr>
              <a:r>
                <a:rPr lang="en-US" sz="1500" dirty="0"/>
                <a:t>Stratified sampling by </a:t>
              </a:r>
              <a:r>
                <a:rPr lang="en-US" sz="1500" b="1" dirty="0" err="1"/>
                <a:t>is_attributed</a:t>
              </a:r>
              <a:r>
                <a:rPr lang="en-US" sz="1500" dirty="0"/>
                <a:t> (target variable) with a 70/30 train-test split</a:t>
              </a:r>
            </a:p>
            <a:p>
              <a:pPr marL="285750" indent="-285750">
                <a:buFont typeface="Wingdings" panose="05000000000000000000" pitchFamily="2" charset="2"/>
                <a:buChar char="§"/>
              </a:pPr>
              <a:r>
                <a:rPr lang="en-US" sz="1500" dirty="0"/>
                <a:t>50/50 distribution of downloads and non-downloads in train and test set</a:t>
              </a:r>
            </a:p>
            <a:p>
              <a:pPr marL="285750" indent="-285750">
                <a:buFont typeface="Wingdings" panose="05000000000000000000" pitchFamily="2" charset="2"/>
                <a:buChar char="§"/>
              </a:pPr>
              <a:endParaRPr lang="en-US" sz="1500" dirty="0">
                <a:cs typeface="Arial" panose="020B0604020202020204" pitchFamily="34" charset="0"/>
              </a:endParaRPr>
            </a:p>
            <a:p>
              <a:pPr marL="285750" indent="-285750">
                <a:buFont typeface="Wingdings" panose="05000000000000000000" pitchFamily="2" charset="2"/>
                <a:buChar char="§"/>
              </a:pPr>
              <a:endParaRPr lang="en-US" sz="1500" dirty="0">
                <a:cs typeface="Arial" panose="020B0604020202020204" pitchFamily="34" charset="0"/>
              </a:endParaRPr>
            </a:p>
          </p:txBody>
        </p:sp>
      </p:grpSp>
      <p:grpSp>
        <p:nvGrpSpPr>
          <p:cNvPr id="120" name="Group 119">
            <a:extLst>
              <a:ext uri="{FF2B5EF4-FFF2-40B4-BE49-F238E27FC236}">
                <a16:creationId xmlns:a16="http://schemas.microsoft.com/office/drawing/2014/main" id="{16495FCA-ACFE-4CCA-A6BC-2D19D86E6289}"/>
              </a:ext>
            </a:extLst>
          </p:cNvPr>
          <p:cNvGrpSpPr/>
          <p:nvPr/>
        </p:nvGrpSpPr>
        <p:grpSpPr>
          <a:xfrm>
            <a:off x="7012109" y="1753256"/>
            <a:ext cx="3813048" cy="4666929"/>
            <a:chOff x="7012109" y="1753256"/>
            <a:chExt cx="3813048" cy="4666929"/>
          </a:xfrm>
        </p:grpSpPr>
        <p:grpSp>
          <p:nvGrpSpPr>
            <p:cNvPr id="119" name="Group 118">
              <a:extLst>
                <a:ext uri="{FF2B5EF4-FFF2-40B4-BE49-F238E27FC236}">
                  <a16:creationId xmlns:a16="http://schemas.microsoft.com/office/drawing/2014/main" id="{EF287CD5-886E-4EEA-9B89-147B747BF6B9}"/>
                </a:ext>
              </a:extLst>
            </p:cNvPr>
            <p:cNvGrpSpPr/>
            <p:nvPr/>
          </p:nvGrpSpPr>
          <p:grpSpPr>
            <a:xfrm>
              <a:off x="7012109" y="1753256"/>
              <a:ext cx="3813048" cy="4666929"/>
              <a:chOff x="7628884" y="1753255"/>
              <a:chExt cx="3813048" cy="4666929"/>
            </a:xfrm>
          </p:grpSpPr>
          <p:pic>
            <p:nvPicPr>
              <p:cNvPr id="117" name="Picture 116" descr="A screenshot of a cell phone&#10;&#10;Description automatically generated">
                <a:extLst>
                  <a:ext uri="{FF2B5EF4-FFF2-40B4-BE49-F238E27FC236}">
                    <a16:creationId xmlns:a16="http://schemas.microsoft.com/office/drawing/2014/main" id="{AEDAA350-3FDE-41A0-8A00-4896703B60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8884" y="2226527"/>
                <a:ext cx="3813048" cy="2566221"/>
              </a:xfrm>
              <a:prstGeom prst="rect">
                <a:avLst/>
              </a:prstGeom>
            </p:spPr>
          </p:pic>
          <p:sp>
            <p:nvSpPr>
              <p:cNvPr id="99" name="TextBox 98">
                <a:extLst>
                  <a:ext uri="{FF2B5EF4-FFF2-40B4-BE49-F238E27FC236}">
                    <a16:creationId xmlns:a16="http://schemas.microsoft.com/office/drawing/2014/main" id="{58702290-EED7-47EF-8FB6-8C94A0E50B13}"/>
                  </a:ext>
                </a:extLst>
              </p:cNvPr>
              <p:cNvSpPr txBox="1"/>
              <p:nvPr/>
            </p:nvSpPr>
            <p:spPr>
              <a:xfrm>
                <a:off x="7628884" y="1753255"/>
                <a:ext cx="3813048" cy="323165"/>
              </a:xfrm>
              <a:prstGeom prst="rect">
                <a:avLst/>
              </a:prstGeom>
              <a:noFill/>
              <a:ln w="19050">
                <a:solidFill>
                  <a:srgbClr val="50B4C8"/>
                </a:solidFill>
              </a:ln>
            </p:spPr>
            <p:txBody>
              <a:bodyPr wrap="square" rtlCol="0">
                <a:spAutoFit/>
              </a:bodyPr>
              <a:lstStyle/>
              <a:p>
                <a:pPr algn="ctr"/>
                <a:r>
                  <a:rPr lang="en-US" sz="1500" b="1" dirty="0">
                    <a:latin typeface="Arial" panose="020B0604020202020204" pitchFamily="34" charset="0"/>
                    <a:cs typeface="Arial" panose="020B0604020202020204" pitchFamily="34" charset="0"/>
                  </a:rPr>
                  <a:t>Scaling</a:t>
                </a:r>
              </a:p>
            </p:txBody>
          </p:sp>
          <p:sp>
            <p:nvSpPr>
              <p:cNvPr id="101" name="TextBox 100">
                <a:extLst>
                  <a:ext uri="{FF2B5EF4-FFF2-40B4-BE49-F238E27FC236}">
                    <a16:creationId xmlns:a16="http://schemas.microsoft.com/office/drawing/2014/main" id="{C2060C01-6828-4F5E-B5CB-447F37E136CA}"/>
                  </a:ext>
                </a:extLst>
              </p:cNvPr>
              <p:cNvSpPr txBox="1"/>
              <p:nvPr/>
            </p:nvSpPr>
            <p:spPr>
              <a:xfrm>
                <a:off x="7628884" y="4942856"/>
                <a:ext cx="3813048" cy="1477328"/>
              </a:xfrm>
              <a:prstGeom prst="rect">
                <a:avLst/>
              </a:prstGeom>
              <a:noFill/>
              <a:ln w="19050">
                <a:solidFill>
                  <a:srgbClr val="50B4C8"/>
                </a:solidFill>
              </a:ln>
            </p:spPr>
            <p:txBody>
              <a:bodyPr wrap="square" rtlCol="0">
                <a:spAutoFit/>
              </a:bodyPr>
              <a:lstStyle/>
              <a:p>
                <a:pPr marL="285750" indent="-285750">
                  <a:buFont typeface="Wingdings" panose="05000000000000000000" pitchFamily="2" charset="2"/>
                  <a:buChar char="§"/>
                </a:pPr>
                <a:r>
                  <a:rPr lang="en-US" sz="1500" dirty="0"/>
                  <a:t>Standardized count features by removing the mean and scaling to unit variance</a:t>
                </a:r>
              </a:p>
              <a:p>
                <a:pPr marL="285750" indent="-285750">
                  <a:buFont typeface="Wingdings" panose="05000000000000000000" pitchFamily="2" charset="2"/>
                  <a:buChar char="§"/>
                </a:pPr>
                <a:r>
                  <a:rPr lang="en-US" sz="1500" dirty="0"/>
                  <a:t>Zero mean and unit variance</a:t>
                </a:r>
              </a:p>
              <a:p>
                <a:pPr marL="285750" indent="-285750">
                  <a:buFont typeface="Wingdings" panose="05000000000000000000" pitchFamily="2" charset="2"/>
                  <a:buChar char="§"/>
                </a:pPr>
                <a:r>
                  <a:rPr lang="en-US" sz="1500" dirty="0"/>
                  <a:t>Necessary especially for distance-based models</a:t>
                </a:r>
              </a:p>
              <a:p>
                <a:pPr marL="285750" indent="-285750">
                  <a:buFont typeface="Wingdings" panose="05000000000000000000" pitchFamily="2" charset="2"/>
                  <a:buChar char="§"/>
                </a:pPr>
                <a:endParaRPr lang="en-US" sz="1500" dirty="0"/>
              </a:p>
            </p:txBody>
          </p:sp>
        </p:gr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54F17103-EC4F-4550-8C62-B13502EC2C42}"/>
                    </a:ext>
                  </a:extLst>
                </p:cNvPr>
                <p:cNvSpPr txBox="1"/>
                <p:nvPr/>
              </p:nvSpPr>
              <p:spPr>
                <a:xfrm>
                  <a:off x="9478249" y="2760300"/>
                  <a:ext cx="1204918" cy="51719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0" i="1" smtClean="0">
                            <a:latin typeface="Cambria Math" panose="02040503050406030204" pitchFamily="18" charset="0"/>
                          </a:rPr>
                          <m:t>𝑧</m:t>
                        </m:r>
                        <m:r>
                          <a:rPr lang="en-US" sz="1500" b="0" i="1" smtClean="0">
                            <a:latin typeface="Cambria Math" panose="02040503050406030204" pitchFamily="18" charset="0"/>
                          </a:rPr>
                          <m:t>=</m:t>
                        </m:r>
                        <m:f>
                          <m:fPr>
                            <m:ctrlPr>
                              <a:rPr lang="en-US" sz="1500" b="0" i="1" smtClean="0">
                                <a:latin typeface="Cambria Math" panose="02040503050406030204" pitchFamily="18" charset="0"/>
                              </a:rPr>
                            </m:ctrlPr>
                          </m:fPr>
                          <m:num>
                            <m:r>
                              <a:rPr lang="en-US" sz="1500" b="0" i="1" smtClean="0">
                                <a:latin typeface="Cambria Math" panose="02040503050406030204" pitchFamily="18" charset="0"/>
                              </a:rPr>
                              <m:t>𝑥</m:t>
                            </m:r>
                            <m:r>
                              <a:rPr lang="en-US" sz="1500" b="0" i="1" smtClean="0">
                                <a:latin typeface="Cambria Math" panose="02040503050406030204" pitchFamily="18" charset="0"/>
                              </a:rPr>
                              <m:t>−</m:t>
                            </m:r>
                            <m:acc>
                              <m:accPr>
                                <m:chr m:val="̅"/>
                                <m:ctrlPr>
                                  <a:rPr lang="en-US" sz="1500" b="0" i="1" smtClean="0">
                                    <a:latin typeface="Cambria Math" panose="02040503050406030204" pitchFamily="18" charset="0"/>
                                  </a:rPr>
                                </m:ctrlPr>
                              </m:accPr>
                              <m:e>
                                <m:r>
                                  <a:rPr lang="en-US" sz="1500" b="0" i="1" smtClean="0">
                                    <a:latin typeface="Cambria Math" panose="02040503050406030204" pitchFamily="18" charset="0"/>
                                  </a:rPr>
                                  <m:t>𝑥</m:t>
                                </m:r>
                              </m:e>
                            </m:acc>
                          </m:num>
                          <m:den>
                            <m:r>
                              <a:rPr lang="en-US" sz="1500" b="0" i="1" smtClean="0">
                                <a:latin typeface="Cambria Math" panose="02040503050406030204" pitchFamily="18" charset="0"/>
                                <a:ea typeface="Cambria Math" panose="02040503050406030204" pitchFamily="18" charset="0"/>
                              </a:rPr>
                              <m:t>𝜎</m:t>
                            </m:r>
                          </m:den>
                        </m:f>
                      </m:oMath>
                    </m:oMathPara>
                  </a14:m>
                  <a:endParaRPr lang="en-US" sz="1500" dirty="0"/>
                </a:p>
              </p:txBody>
            </p:sp>
          </mc:Choice>
          <mc:Fallback xmlns="">
            <p:sp>
              <p:nvSpPr>
                <p:cNvPr id="115" name="TextBox 114">
                  <a:extLst>
                    <a:ext uri="{FF2B5EF4-FFF2-40B4-BE49-F238E27FC236}">
                      <a16:creationId xmlns:a16="http://schemas.microsoft.com/office/drawing/2014/main" id="{54F17103-EC4F-4550-8C62-B13502EC2C42}"/>
                    </a:ext>
                  </a:extLst>
                </p:cNvPr>
                <p:cNvSpPr txBox="1">
                  <a:spLocks noRot="1" noChangeAspect="1" noMove="1" noResize="1" noEditPoints="1" noAdjustHandles="1" noChangeArrowheads="1" noChangeShapeType="1" noTextEdit="1"/>
                </p:cNvSpPr>
                <p:nvPr/>
              </p:nvSpPr>
              <p:spPr>
                <a:xfrm>
                  <a:off x="9478249" y="2760300"/>
                  <a:ext cx="1204918" cy="517193"/>
                </a:xfrm>
                <a:prstGeom prst="rect">
                  <a:avLst/>
                </a:prstGeom>
                <a:blipFill>
                  <a:blip r:embed="rId4"/>
                  <a:stretch>
                    <a:fillRect r="-6091"/>
                  </a:stretch>
                </a:blipFill>
              </p:spPr>
              <p:txBody>
                <a:bodyPr/>
                <a:lstStyle/>
                <a:p>
                  <a:r>
                    <a:rPr lang="en-US">
                      <a:noFill/>
                    </a:rPr>
                    <a:t> </a:t>
                  </a:r>
                </a:p>
              </p:txBody>
            </p:sp>
          </mc:Fallback>
        </mc:AlternateContent>
      </p:grpSp>
      <p:cxnSp>
        <p:nvCxnSpPr>
          <p:cNvPr id="122" name="Straight Connector 121">
            <a:extLst>
              <a:ext uri="{FF2B5EF4-FFF2-40B4-BE49-F238E27FC236}">
                <a16:creationId xmlns:a16="http://schemas.microsoft.com/office/drawing/2014/main" id="{53F004C1-2EEE-42BD-9B7B-EE65CA8FEBF5}"/>
              </a:ext>
            </a:extLst>
          </p:cNvPr>
          <p:cNvCxnSpPr/>
          <p:nvPr/>
        </p:nvCxnSpPr>
        <p:spPr>
          <a:xfrm>
            <a:off x="6096856" y="1641393"/>
            <a:ext cx="0" cy="483252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0373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7A85-7839-4E38-B9D2-43F9DD939F58}"/>
              </a:ext>
            </a:extLst>
          </p:cNvPr>
          <p:cNvSpPr>
            <a:spLocks noGrp="1"/>
          </p:cNvSpPr>
          <p:nvPr>
            <p:ph type="title"/>
          </p:nvPr>
        </p:nvSpPr>
        <p:spPr/>
        <p:txBody>
          <a:bodyPr/>
          <a:lstStyle/>
          <a:p>
            <a:r>
              <a:rPr lang="en-US"/>
              <a:t>Modeling (cont.)</a:t>
            </a:r>
          </a:p>
        </p:txBody>
      </p:sp>
      <p:pic>
        <p:nvPicPr>
          <p:cNvPr id="3" name="Picture 2">
            <a:extLst>
              <a:ext uri="{FF2B5EF4-FFF2-40B4-BE49-F238E27FC236}">
                <a16:creationId xmlns:a16="http://schemas.microsoft.com/office/drawing/2014/main" id="{CB462440-CB80-4F04-8B1E-EB234F5D3204}"/>
              </a:ext>
            </a:extLst>
          </p:cNvPr>
          <p:cNvPicPr>
            <a:picLocks noChangeAspect="1"/>
          </p:cNvPicPr>
          <p:nvPr/>
        </p:nvPicPr>
        <p:blipFill>
          <a:blip r:embed="rId3"/>
          <a:stretch>
            <a:fillRect/>
          </a:stretch>
        </p:blipFill>
        <p:spPr>
          <a:xfrm>
            <a:off x="759928" y="1769449"/>
            <a:ext cx="3553441" cy="1734058"/>
          </a:xfrm>
          <a:prstGeom prst="rect">
            <a:avLst/>
          </a:prstGeom>
        </p:spPr>
      </p:pic>
      <p:pic>
        <p:nvPicPr>
          <p:cNvPr id="4" name="Picture 3">
            <a:extLst>
              <a:ext uri="{FF2B5EF4-FFF2-40B4-BE49-F238E27FC236}">
                <a16:creationId xmlns:a16="http://schemas.microsoft.com/office/drawing/2014/main" id="{90000D0A-B99E-45D7-81AB-41B0BC5278AD}"/>
              </a:ext>
            </a:extLst>
          </p:cNvPr>
          <p:cNvPicPr>
            <a:picLocks noChangeAspect="1"/>
          </p:cNvPicPr>
          <p:nvPr/>
        </p:nvPicPr>
        <p:blipFill>
          <a:blip r:embed="rId4"/>
          <a:stretch>
            <a:fillRect/>
          </a:stretch>
        </p:blipFill>
        <p:spPr>
          <a:xfrm>
            <a:off x="974922" y="3603312"/>
            <a:ext cx="3354179" cy="1780179"/>
          </a:xfrm>
          <a:prstGeom prst="rect">
            <a:avLst/>
          </a:prstGeom>
        </p:spPr>
      </p:pic>
      <p:grpSp>
        <p:nvGrpSpPr>
          <p:cNvPr id="9" name="Group 8">
            <a:extLst>
              <a:ext uri="{FF2B5EF4-FFF2-40B4-BE49-F238E27FC236}">
                <a16:creationId xmlns:a16="http://schemas.microsoft.com/office/drawing/2014/main" id="{48ECEC5A-0E72-4483-B24E-5F99C2D66F61}"/>
              </a:ext>
            </a:extLst>
          </p:cNvPr>
          <p:cNvGrpSpPr/>
          <p:nvPr/>
        </p:nvGrpSpPr>
        <p:grpSpPr>
          <a:xfrm>
            <a:off x="5534192" y="1994941"/>
            <a:ext cx="3141684" cy="1283074"/>
            <a:chOff x="5462770" y="1966913"/>
            <a:chExt cx="2743200" cy="1113255"/>
          </a:xfrm>
        </p:grpSpPr>
        <p:pic>
          <p:nvPicPr>
            <p:cNvPr id="5" name="Picture 4">
              <a:extLst>
                <a:ext uri="{FF2B5EF4-FFF2-40B4-BE49-F238E27FC236}">
                  <a16:creationId xmlns:a16="http://schemas.microsoft.com/office/drawing/2014/main" id="{218943A3-96D4-471B-96A7-978932341B3A}"/>
                </a:ext>
              </a:extLst>
            </p:cNvPr>
            <p:cNvPicPr>
              <a:picLocks noChangeAspect="1"/>
            </p:cNvPicPr>
            <p:nvPr/>
          </p:nvPicPr>
          <p:blipFill rotWithShape="1">
            <a:blip r:embed="rId5"/>
            <a:srcRect b="33745"/>
            <a:stretch/>
          </p:blipFill>
          <p:spPr>
            <a:xfrm>
              <a:off x="5462770" y="1966913"/>
              <a:ext cx="2743200" cy="1074188"/>
            </a:xfrm>
            <a:prstGeom prst="rect">
              <a:avLst/>
            </a:prstGeom>
          </p:spPr>
        </p:pic>
        <p:sp>
          <p:nvSpPr>
            <p:cNvPr id="7" name="Rectangle 6">
              <a:extLst>
                <a:ext uri="{FF2B5EF4-FFF2-40B4-BE49-F238E27FC236}">
                  <a16:creationId xmlns:a16="http://schemas.microsoft.com/office/drawing/2014/main" id="{F8AE5957-B375-40F5-82F7-CA7F9EA052E9}"/>
                </a:ext>
              </a:extLst>
            </p:cNvPr>
            <p:cNvSpPr/>
            <p:nvPr/>
          </p:nvSpPr>
          <p:spPr>
            <a:xfrm>
              <a:off x="7772400" y="1966913"/>
              <a:ext cx="433570" cy="11132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8A33F0CF-D206-4C2E-A83E-A592C22E75E4}"/>
              </a:ext>
            </a:extLst>
          </p:cNvPr>
          <p:cNvGrpSpPr/>
          <p:nvPr/>
        </p:nvGrpSpPr>
        <p:grpSpPr>
          <a:xfrm>
            <a:off x="5534191" y="3840145"/>
            <a:ext cx="3152594" cy="1306513"/>
            <a:chOff x="5462770" y="3796563"/>
            <a:chExt cx="2752726" cy="1133592"/>
          </a:xfrm>
        </p:grpSpPr>
        <p:pic>
          <p:nvPicPr>
            <p:cNvPr id="6" name="Picture 5">
              <a:extLst>
                <a:ext uri="{FF2B5EF4-FFF2-40B4-BE49-F238E27FC236}">
                  <a16:creationId xmlns:a16="http://schemas.microsoft.com/office/drawing/2014/main" id="{69745116-C2AA-4A82-8017-AECCBBF0FBEF}"/>
                </a:ext>
              </a:extLst>
            </p:cNvPr>
            <p:cNvPicPr>
              <a:picLocks noChangeAspect="1"/>
            </p:cNvPicPr>
            <p:nvPr/>
          </p:nvPicPr>
          <p:blipFill>
            <a:blip r:embed="rId6"/>
            <a:stretch>
              <a:fillRect/>
            </a:stretch>
          </p:blipFill>
          <p:spPr>
            <a:xfrm>
              <a:off x="5462770" y="3816900"/>
              <a:ext cx="2743200" cy="1113255"/>
            </a:xfrm>
            <a:prstGeom prst="rect">
              <a:avLst/>
            </a:prstGeom>
          </p:spPr>
        </p:pic>
        <p:sp>
          <p:nvSpPr>
            <p:cNvPr id="16" name="Rectangle 15">
              <a:extLst>
                <a:ext uri="{FF2B5EF4-FFF2-40B4-BE49-F238E27FC236}">
                  <a16:creationId xmlns:a16="http://schemas.microsoft.com/office/drawing/2014/main" id="{D6777F46-8E63-4EA5-9351-55FD174E2B98}"/>
                </a:ext>
              </a:extLst>
            </p:cNvPr>
            <p:cNvSpPr/>
            <p:nvPr/>
          </p:nvSpPr>
          <p:spPr>
            <a:xfrm>
              <a:off x="7781926" y="3796563"/>
              <a:ext cx="433570" cy="11132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Arrow: Down 19">
            <a:extLst>
              <a:ext uri="{FF2B5EF4-FFF2-40B4-BE49-F238E27FC236}">
                <a16:creationId xmlns:a16="http://schemas.microsoft.com/office/drawing/2014/main" id="{6F254C56-4036-42DC-9B02-AA5F00D2AF52}"/>
              </a:ext>
            </a:extLst>
          </p:cNvPr>
          <p:cNvSpPr/>
          <p:nvPr/>
        </p:nvSpPr>
        <p:spPr>
          <a:xfrm rot="16200000">
            <a:off x="4655438" y="2341359"/>
            <a:ext cx="397593" cy="5809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A354599A-6BAD-4022-A881-A7A48999E057}"/>
              </a:ext>
            </a:extLst>
          </p:cNvPr>
          <p:cNvSpPr/>
          <p:nvPr/>
        </p:nvSpPr>
        <p:spPr>
          <a:xfrm rot="16200000">
            <a:off x="4655438" y="4214657"/>
            <a:ext cx="397593" cy="580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Down 31">
            <a:extLst>
              <a:ext uri="{FF2B5EF4-FFF2-40B4-BE49-F238E27FC236}">
                <a16:creationId xmlns:a16="http://schemas.microsoft.com/office/drawing/2014/main" id="{B9457714-A658-4442-A69B-DCD53C01F6C7}"/>
              </a:ext>
            </a:extLst>
          </p:cNvPr>
          <p:cNvSpPr/>
          <p:nvPr/>
        </p:nvSpPr>
        <p:spPr>
          <a:xfrm rot="18762824">
            <a:off x="9203625" y="2337712"/>
            <a:ext cx="397593" cy="5809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0981CB71-01EC-41C3-9508-6F8E9190D9CF}"/>
              </a:ext>
            </a:extLst>
          </p:cNvPr>
          <p:cNvSpPr/>
          <p:nvPr/>
        </p:nvSpPr>
        <p:spPr>
          <a:xfrm rot="13552351">
            <a:off x="9203625" y="4211010"/>
            <a:ext cx="397593" cy="580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4CED2143-BA4B-4E38-A9A4-7F8ED599300A}"/>
              </a:ext>
            </a:extLst>
          </p:cNvPr>
          <p:cNvSpPr txBox="1"/>
          <p:nvPr/>
        </p:nvSpPr>
        <p:spPr>
          <a:xfrm>
            <a:off x="9547973" y="3171491"/>
            <a:ext cx="1773035" cy="784830"/>
          </a:xfrm>
          <a:prstGeom prst="rect">
            <a:avLst/>
          </a:prstGeom>
          <a:noFill/>
          <a:ln w="19050">
            <a:solidFill>
              <a:srgbClr val="50B4C8"/>
            </a:solidFill>
          </a:ln>
        </p:spPr>
        <p:txBody>
          <a:bodyPr wrap="square" rtlCol="0">
            <a:spAutoFit/>
          </a:bodyPr>
          <a:lstStyle/>
          <a:p>
            <a:pPr algn="ctr"/>
            <a:endParaRPr lang="en-US" sz="1500" b="1" dirty="0"/>
          </a:p>
          <a:p>
            <a:pPr algn="ctr"/>
            <a:r>
              <a:rPr lang="en-US" sz="1500" b="1" dirty="0"/>
              <a:t>Dropped 14 features</a:t>
            </a:r>
          </a:p>
          <a:p>
            <a:pPr algn="ctr"/>
            <a:endParaRPr lang="en-US" sz="1500" b="1" dirty="0"/>
          </a:p>
        </p:txBody>
      </p:sp>
      <p:sp>
        <p:nvSpPr>
          <p:cNvPr id="35" name="TextBox 34">
            <a:extLst>
              <a:ext uri="{FF2B5EF4-FFF2-40B4-BE49-F238E27FC236}">
                <a16:creationId xmlns:a16="http://schemas.microsoft.com/office/drawing/2014/main" id="{40BB32D1-8155-4642-8332-FB125D6E05A5}"/>
              </a:ext>
            </a:extLst>
          </p:cNvPr>
          <p:cNvSpPr txBox="1"/>
          <p:nvPr/>
        </p:nvSpPr>
        <p:spPr>
          <a:xfrm>
            <a:off x="759928" y="5600459"/>
            <a:ext cx="10561080" cy="1015663"/>
          </a:xfrm>
          <a:prstGeom prst="rect">
            <a:avLst/>
          </a:prstGeom>
          <a:noFill/>
          <a:ln w="19050">
            <a:solidFill>
              <a:srgbClr val="50B4C8"/>
            </a:solidFill>
          </a:ln>
        </p:spPr>
        <p:txBody>
          <a:bodyPr wrap="square" rtlCol="0">
            <a:spAutoFit/>
          </a:bodyPr>
          <a:lstStyle/>
          <a:p>
            <a:pPr marL="285750" indent="-285750">
              <a:buFont typeface="Wingdings" panose="05000000000000000000" pitchFamily="2" charset="2"/>
              <a:buChar char="§"/>
            </a:pPr>
            <a:r>
              <a:rPr lang="en-US" sz="1500" dirty="0">
                <a:cs typeface="Arial" panose="020B0604020202020204" pitchFamily="34" charset="0"/>
              </a:rPr>
              <a:t>Based on Beta coefficients and Information Gain, Next Click features appear to have the most impact on the model prediction</a:t>
            </a:r>
          </a:p>
          <a:p>
            <a:pPr marL="285750" indent="-285750">
              <a:buFont typeface="Wingdings" panose="05000000000000000000" pitchFamily="2" charset="2"/>
              <a:buChar char="§"/>
            </a:pPr>
            <a:r>
              <a:rPr lang="en-US" sz="1500" dirty="0">
                <a:cs typeface="Arial" panose="020B0604020202020204" pitchFamily="34" charset="0"/>
              </a:rPr>
              <a:t>Ranked the features by IG and Beta Coefficients respectively and calculated cumulative percentage</a:t>
            </a:r>
          </a:p>
          <a:p>
            <a:pPr marL="285750" indent="-285750">
              <a:buFont typeface="Wingdings" panose="05000000000000000000" pitchFamily="2" charset="2"/>
              <a:buChar char="§"/>
            </a:pPr>
            <a:r>
              <a:rPr lang="en-US" sz="1500" dirty="0">
                <a:cs typeface="Arial" panose="020B0604020202020204" pitchFamily="34" charset="0"/>
              </a:rPr>
              <a:t>Dropped all features that are </a:t>
            </a:r>
            <a:r>
              <a:rPr lang="en-US" sz="1500" b="1" dirty="0">
                <a:cs typeface="Arial" panose="020B0604020202020204" pitchFamily="34" charset="0"/>
              </a:rPr>
              <a:t>not within the first 95%</a:t>
            </a:r>
            <a:r>
              <a:rPr lang="en-US" sz="1500" dirty="0">
                <a:cs typeface="Arial" panose="020B0604020202020204" pitchFamily="34" charset="0"/>
              </a:rPr>
              <a:t> for both Random Forest and Logit</a:t>
            </a:r>
          </a:p>
          <a:p>
            <a:pPr marL="285750" indent="-285750">
              <a:buFont typeface="Wingdings" panose="05000000000000000000" pitchFamily="2" charset="2"/>
              <a:buChar char="§"/>
            </a:pPr>
            <a:r>
              <a:rPr lang="en-US" sz="1500" dirty="0">
                <a:cs typeface="Arial" panose="020B0604020202020204" pitchFamily="34" charset="0"/>
              </a:rPr>
              <a:t>Additionally, the time of download was dropped previously to prevent leakage, although this might have had a high IG/Coefficient</a:t>
            </a:r>
          </a:p>
        </p:txBody>
      </p:sp>
    </p:spTree>
    <p:extLst>
      <p:ext uri="{BB962C8B-B14F-4D97-AF65-F5344CB8AC3E}">
        <p14:creationId xmlns:p14="http://schemas.microsoft.com/office/powerpoint/2010/main" val="1348384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7A85-7839-4E38-B9D2-43F9DD939F58}"/>
              </a:ext>
            </a:extLst>
          </p:cNvPr>
          <p:cNvSpPr>
            <a:spLocks noGrp="1"/>
          </p:cNvSpPr>
          <p:nvPr>
            <p:ph type="title"/>
          </p:nvPr>
        </p:nvSpPr>
        <p:spPr/>
        <p:txBody>
          <a:bodyPr/>
          <a:lstStyle/>
          <a:p>
            <a:r>
              <a:rPr lang="en-US"/>
              <a:t>Modeling (cont.)</a:t>
            </a:r>
          </a:p>
        </p:txBody>
      </p:sp>
      <p:cxnSp>
        <p:nvCxnSpPr>
          <p:cNvPr id="22" name="Straight Connector 21">
            <a:extLst>
              <a:ext uri="{FF2B5EF4-FFF2-40B4-BE49-F238E27FC236}">
                <a16:creationId xmlns:a16="http://schemas.microsoft.com/office/drawing/2014/main" id="{95FF8876-49FA-43B0-81E2-C38A19D4CD99}"/>
              </a:ext>
            </a:extLst>
          </p:cNvPr>
          <p:cNvCxnSpPr/>
          <p:nvPr/>
        </p:nvCxnSpPr>
        <p:spPr>
          <a:xfrm>
            <a:off x="4350499" y="1732115"/>
            <a:ext cx="0" cy="483252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CA41EB1-017D-4A3C-BCFD-FB4EC54B2982}"/>
              </a:ext>
            </a:extLst>
          </p:cNvPr>
          <p:cNvCxnSpPr/>
          <p:nvPr/>
        </p:nvCxnSpPr>
        <p:spPr>
          <a:xfrm>
            <a:off x="7955619" y="1732115"/>
            <a:ext cx="0" cy="483252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F1F40FA-CD6A-46E8-A63E-F851E8520A69}"/>
              </a:ext>
            </a:extLst>
          </p:cNvPr>
          <p:cNvSpPr txBox="1"/>
          <p:nvPr/>
        </p:nvSpPr>
        <p:spPr>
          <a:xfrm>
            <a:off x="4759" y="6604948"/>
            <a:ext cx="6977066" cy="246221"/>
          </a:xfrm>
          <a:prstGeom prst="rect">
            <a:avLst/>
          </a:prstGeom>
          <a:noFill/>
        </p:spPr>
        <p:txBody>
          <a:bodyPr wrap="square" rtlCol="0">
            <a:spAutoFit/>
          </a:bodyPr>
          <a:lstStyle/>
          <a:p>
            <a:r>
              <a:rPr lang="en-US" sz="1000" dirty="0"/>
              <a:t>Source: [1] Dal </a:t>
            </a:r>
            <a:r>
              <a:rPr lang="en-US" sz="1000" dirty="0" err="1"/>
              <a:t>Pozzolo</a:t>
            </a:r>
            <a:r>
              <a:rPr lang="en-US" sz="1000" dirty="0"/>
              <a:t> et al. (2015): Calibrating Probability with </a:t>
            </a:r>
            <a:r>
              <a:rPr lang="en-US" sz="1000" dirty="0" err="1"/>
              <a:t>Undersampling</a:t>
            </a:r>
            <a:r>
              <a:rPr lang="en-US" sz="1000" dirty="0"/>
              <a:t> for Unbalanced Classification</a:t>
            </a:r>
          </a:p>
        </p:txBody>
      </p:sp>
      <p:grpSp>
        <p:nvGrpSpPr>
          <p:cNvPr id="38" name="Group 37">
            <a:extLst>
              <a:ext uri="{FF2B5EF4-FFF2-40B4-BE49-F238E27FC236}">
                <a16:creationId xmlns:a16="http://schemas.microsoft.com/office/drawing/2014/main" id="{F0C35DDC-491D-434A-814A-C0C4FDD6ED66}"/>
              </a:ext>
            </a:extLst>
          </p:cNvPr>
          <p:cNvGrpSpPr/>
          <p:nvPr/>
        </p:nvGrpSpPr>
        <p:grpSpPr>
          <a:xfrm>
            <a:off x="8153406" y="1815177"/>
            <a:ext cx="3209544" cy="4532009"/>
            <a:chOff x="8153406" y="1815177"/>
            <a:chExt cx="3209544" cy="4532009"/>
          </a:xfrm>
        </p:grpSpPr>
        <p:sp>
          <p:nvSpPr>
            <p:cNvPr id="5" name="TextBox 4">
              <a:extLst>
                <a:ext uri="{FF2B5EF4-FFF2-40B4-BE49-F238E27FC236}">
                  <a16:creationId xmlns:a16="http://schemas.microsoft.com/office/drawing/2014/main" id="{536F70F9-BFDC-4367-9445-DC0384EAFCE5}"/>
                </a:ext>
              </a:extLst>
            </p:cNvPr>
            <p:cNvSpPr txBox="1"/>
            <p:nvPr/>
          </p:nvSpPr>
          <p:spPr>
            <a:xfrm>
              <a:off x="8153406" y="1815177"/>
              <a:ext cx="3209544" cy="323165"/>
            </a:xfrm>
            <a:prstGeom prst="rect">
              <a:avLst/>
            </a:prstGeom>
            <a:noFill/>
            <a:ln w="19050">
              <a:solidFill>
                <a:srgbClr val="50B4C8"/>
              </a:solidFill>
            </a:ln>
          </p:spPr>
          <p:txBody>
            <a:bodyPr wrap="square" rtlCol="0">
              <a:spAutoFit/>
            </a:bodyPr>
            <a:lstStyle/>
            <a:p>
              <a:pPr algn="ctr"/>
              <a:r>
                <a:rPr lang="en-US" sz="1500" b="1" dirty="0" err="1">
                  <a:latin typeface="Arial" panose="020B0604020202020204" pitchFamily="34" charset="0"/>
                  <a:cs typeface="Arial" panose="020B0604020202020204" pitchFamily="34" charset="0"/>
                </a:rPr>
                <a:t>XGBoost</a:t>
              </a:r>
              <a:endParaRPr lang="en-US" sz="15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5040D7C6-011D-4B50-BC3F-C2C52AF237D0}"/>
                </a:ext>
              </a:extLst>
            </p:cNvPr>
            <p:cNvSpPr txBox="1"/>
            <p:nvPr/>
          </p:nvSpPr>
          <p:spPr>
            <a:xfrm>
              <a:off x="8153406" y="5177635"/>
              <a:ext cx="3209544" cy="1169551"/>
            </a:xfrm>
            <a:prstGeom prst="rect">
              <a:avLst/>
            </a:prstGeom>
            <a:noFill/>
            <a:ln w="19050">
              <a:solidFill>
                <a:srgbClr val="50B4C8"/>
              </a:solidFill>
            </a:ln>
          </p:spPr>
          <p:txBody>
            <a:bodyPr wrap="square" rtlCol="0">
              <a:spAutoFit/>
            </a:bodyPr>
            <a:lstStyle/>
            <a:p>
              <a:pPr marL="285750" indent="-285750">
                <a:buFont typeface="Wingdings" panose="05000000000000000000" pitchFamily="2" charset="2"/>
                <a:buChar char="§"/>
              </a:pPr>
              <a:r>
                <a:rPr lang="en-US" sz="1400" dirty="0" err="1">
                  <a:cs typeface="Arial" panose="020B0604020202020204" pitchFamily="34" charset="0"/>
                </a:rPr>
                <a:t>XGBoost</a:t>
              </a:r>
              <a:r>
                <a:rPr lang="en-US" sz="1400" dirty="0">
                  <a:cs typeface="Arial" panose="020B0604020202020204" pitchFamily="34" charset="0"/>
                </a:rPr>
                <a:t> seems to be overfit as well</a:t>
              </a:r>
            </a:p>
            <a:p>
              <a:pPr marL="285750" indent="-285750">
                <a:buFont typeface="Wingdings" panose="05000000000000000000" pitchFamily="2" charset="2"/>
                <a:buChar char="§"/>
              </a:pPr>
              <a:r>
                <a:rPr lang="en-US" sz="1400" dirty="0">
                  <a:cs typeface="Arial" panose="020B0604020202020204" pitchFamily="34" charset="0"/>
                </a:rPr>
                <a:t>Again, </a:t>
              </a:r>
              <a:r>
                <a:rPr lang="en-US" sz="1400" dirty="0" err="1">
                  <a:cs typeface="Arial" panose="020B0604020202020204" pitchFamily="34" charset="0"/>
                </a:rPr>
                <a:t>undersampling</a:t>
              </a:r>
              <a:r>
                <a:rPr lang="en-US" sz="1400" dirty="0">
                  <a:cs typeface="Arial" panose="020B0604020202020204" pitchFamily="34" charset="0"/>
                </a:rPr>
                <a:t> seems to have introduced a bias to the models</a:t>
              </a:r>
            </a:p>
            <a:p>
              <a:pPr marL="285750" indent="-285750">
                <a:buFont typeface="Wingdings" panose="05000000000000000000" pitchFamily="2" charset="2"/>
                <a:buChar char="§"/>
              </a:pPr>
              <a:endParaRPr lang="en-US" sz="1400" dirty="0">
                <a:cs typeface="Arial" panose="020B0604020202020204" pitchFamily="34" charset="0"/>
              </a:endParaRPr>
            </a:p>
            <a:p>
              <a:pPr marL="285750" indent="-285750">
                <a:buFont typeface="Wingdings" panose="05000000000000000000" pitchFamily="2" charset="2"/>
                <a:buChar char="§"/>
              </a:pPr>
              <a:endParaRPr lang="en-US" sz="1400" dirty="0">
                <a:cs typeface="Arial" panose="020B0604020202020204" pitchFamily="34" charset="0"/>
              </a:endParaRPr>
            </a:p>
          </p:txBody>
        </p:sp>
        <p:grpSp>
          <p:nvGrpSpPr>
            <p:cNvPr id="20" name="Group 19">
              <a:extLst>
                <a:ext uri="{FF2B5EF4-FFF2-40B4-BE49-F238E27FC236}">
                  <a16:creationId xmlns:a16="http://schemas.microsoft.com/office/drawing/2014/main" id="{1BCC536F-93EC-43F6-8160-BD0CF19E9B08}"/>
                </a:ext>
              </a:extLst>
            </p:cNvPr>
            <p:cNvGrpSpPr/>
            <p:nvPr/>
          </p:nvGrpSpPr>
          <p:grpSpPr>
            <a:xfrm>
              <a:off x="8153406" y="2259339"/>
              <a:ext cx="3209544" cy="2797299"/>
              <a:chOff x="8153406" y="2247889"/>
              <a:chExt cx="3209544" cy="2797299"/>
            </a:xfrm>
          </p:grpSpPr>
          <p:pic>
            <p:nvPicPr>
              <p:cNvPr id="12" name="Picture 11">
                <a:extLst>
                  <a:ext uri="{FF2B5EF4-FFF2-40B4-BE49-F238E27FC236}">
                    <a16:creationId xmlns:a16="http://schemas.microsoft.com/office/drawing/2014/main" id="{926C4F26-8988-4539-9035-BCBC2DC799CC}"/>
                  </a:ext>
                </a:extLst>
              </p:cNvPr>
              <p:cNvPicPr>
                <a:picLocks noChangeAspect="1"/>
              </p:cNvPicPr>
              <p:nvPr/>
            </p:nvPicPr>
            <p:blipFill>
              <a:blip r:embed="rId3"/>
              <a:stretch>
                <a:fillRect/>
              </a:stretch>
            </p:blipFill>
            <p:spPr>
              <a:xfrm>
                <a:off x="8153406" y="2270787"/>
                <a:ext cx="3209544" cy="2774401"/>
              </a:xfrm>
              <a:prstGeom prst="rect">
                <a:avLst/>
              </a:prstGeom>
            </p:spPr>
          </p:pic>
          <p:sp>
            <p:nvSpPr>
              <p:cNvPr id="25" name="Rectangle 24">
                <a:extLst>
                  <a:ext uri="{FF2B5EF4-FFF2-40B4-BE49-F238E27FC236}">
                    <a16:creationId xmlns:a16="http://schemas.microsoft.com/office/drawing/2014/main" id="{C49D5B59-2722-4383-9D1A-1187ED0EB536}"/>
                  </a:ext>
                </a:extLst>
              </p:cNvPr>
              <p:cNvSpPr/>
              <p:nvPr/>
            </p:nvSpPr>
            <p:spPr>
              <a:xfrm>
                <a:off x="9372600" y="3486150"/>
                <a:ext cx="490538" cy="1838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A3BC5E4-7852-4D00-9A8D-9C42CDCE9589}"/>
                  </a:ext>
                </a:extLst>
              </p:cNvPr>
              <p:cNvSpPr/>
              <p:nvPr/>
            </p:nvSpPr>
            <p:spPr>
              <a:xfrm>
                <a:off x="9376085" y="2247889"/>
                <a:ext cx="531182" cy="1838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213964D-77C5-40A1-BB94-8EF684113D65}"/>
                  </a:ext>
                </a:extLst>
              </p:cNvPr>
              <p:cNvSpPr/>
              <p:nvPr/>
            </p:nvSpPr>
            <p:spPr>
              <a:xfrm>
                <a:off x="8165878" y="4740368"/>
                <a:ext cx="1919257" cy="1519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9" name="Group 38">
            <a:extLst>
              <a:ext uri="{FF2B5EF4-FFF2-40B4-BE49-F238E27FC236}">
                <a16:creationId xmlns:a16="http://schemas.microsoft.com/office/drawing/2014/main" id="{33A32BCA-A66D-4113-B5A9-5D95102FED09}"/>
              </a:ext>
            </a:extLst>
          </p:cNvPr>
          <p:cNvGrpSpPr/>
          <p:nvPr/>
        </p:nvGrpSpPr>
        <p:grpSpPr>
          <a:xfrm>
            <a:off x="4548287" y="1815177"/>
            <a:ext cx="3209544" cy="4532009"/>
            <a:chOff x="4600957" y="1815177"/>
            <a:chExt cx="3209544" cy="4532009"/>
          </a:xfrm>
        </p:grpSpPr>
        <p:sp>
          <p:nvSpPr>
            <p:cNvPr id="4" name="TextBox 3">
              <a:extLst>
                <a:ext uri="{FF2B5EF4-FFF2-40B4-BE49-F238E27FC236}">
                  <a16:creationId xmlns:a16="http://schemas.microsoft.com/office/drawing/2014/main" id="{678BF973-16C5-46A6-B2A3-8E2BE0204EF5}"/>
                </a:ext>
              </a:extLst>
            </p:cNvPr>
            <p:cNvSpPr txBox="1"/>
            <p:nvPr/>
          </p:nvSpPr>
          <p:spPr>
            <a:xfrm>
              <a:off x="4600957" y="1815177"/>
              <a:ext cx="3209544" cy="305956"/>
            </a:xfrm>
            <a:prstGeom prst="rect">
              <a:avLst/>
            </a:prstGeom>
            <a:noFill/>
            <a:ln w="19050">
              <a:solidFill>
                <a:srgbClr val="50B4C8"/>
              </a:solidFill>
            </a:ln>
          </p:spPr>
          <p:txBody>
            <a:bodyPr wrap="square" rtlCol="0">
              <a:spAutoFit/>
            </a:bodyPr>
            <a:lstStyle/>
            <a:p>
              <a:pPr algn="ctr"/>
              <a:r>
                <a:rPr lang="en-US" sz="1500" b="1" dirty="0">
                  <a:latin typeface="Arial" panose="020B0604020202020204" pitchFamily="34" charset="0"/>
                  <a:cs typeface="Arial" panose="020B0604020202020204" pitchFamily="34" charset="0"/>
                </a:rPr>
                <a:t>Random Forest</a:t>
              </a:r>
            </a:p>
          </p:txBody>
        </p:sp>
        <p:sp>
          <p:nvSpPr>
            <p:cNvPr id="15" name="TextBox 14">
              <a:extLst>
                <a:ext uri="{FF2B5EF4-FFF2-40B4-BE49-F238E27FC236}">
                  <a16:creationId xmlns:a16="http://schemas.microsoft.com/office/drawing/2014/main" id="{8674F731-4D05-4F2C-A6FA-CA51E35F6333}"/>
                </a:ext>
              </a:extLst>
            </p:cNvPr>
            <p:cNvSpPr txBox="1"/>
            <p:nvPr/>
          </p:nvSpPr>
          <p:spPr>
            <a:xfrm>
              <a:off x="4600957" y="5202759"/>
              <a:ext cx="3209544" cy="1144427"/>
            </a:xfrm>
            <a:prstGeom prst="rect">
              <a:avLst/>
            </a:prstGeom>
            <a:noFill/>
            <a:ln w="19050">
              <a:solidFill>
                <a:srgbClr val="50B4C8"/>
              </a:solidFill>
            </a:ln>
          </p:spPr>
          <p:txBody>
            <a:bodyPr wrap="square" rtlCol="0">
              <a:spAutoFit/>
            </a:bodyPr>
            <a:lstStyle/>
            <a:p>
              <a:pPr marL="285750" indent="-285750">
                <a:buFont typeface="Wingdings" panose="05000000000000000000" pitchFamily="2" charset="2"/>
                <a:buChar char="§"/>
              </a:pPr>
              <a:r>
                <a:rPr lang="en-US" sz="1400" dirty="0">
                  <a:cs typeface="Arial" panose="020B0604020202020204" pitchFamily="34" charset="0"/>
                </a:rPr>
                <a:t>The model is clearly overfit</a:t>
              </a:r>
            </a:p>
            <a:p>
              <a:pPr marL="285750" indent="-285750">
                <a:buFont typeface="Wingdings" panose="05000000000000000000" pitchFamily="2" charset="2"/>
                <a:buChar char="§"/>
              </a:pPr>
              <a:r>
                <a:rPr lang="en-US" sz="1400" dirty="0">
                  <a:cs typeface="Arial" panose="020B0604020202020204" pitchFamily="34" charset="0"/>
                </a:rPr>
                <a:t>Balancing the data previously actually introduced a bias to the model towards predicting more downloads than there actually are </a:t>
              </a:r>
              <a:r>
                <a:rPr lang="en-US" sz="1000" dirty="0">
                  <a:cs typeface="Arial" panose="020B0604020202020204" pitchFamily="34" charset="0"/>
                </a:rPr>
                <a:t>[1]</a:t>
              </a:r>
            </a:p>
          </p:txBody>
        </p:sp>
        <p:grpSp>
          <p:nvGrpSpPr>
            <p:cNvPr id="36" name="Group 35">
              <a:extLst>
                <a:ext uri="{FF2B5EF4-FFF2-40B4-BE49-F238E27FC236}">
                  <a16:creationId xmlns:a16="http://schemas.microsoft.com/office/drawing/2014/main" id="{691842F7-270B-4ACD-9F1C-26573C84A62D}"/>
                </a:ext>
              </a:extLst>
            </p:cNvPr>
            <p:cNvGrpSpPr/>
            <p:nvPr/>
          </p:nvGrpSpPr>
          <p:grpSpPr>
            <a:xfrm>
              <a:off x="4600957" y="2255677"/>
              <a:ext cx="3209544" cy="2812538"/>
              <a:chOff x="4600957" y="2239412"/>
              <a:chExt cx="3209544" cy="2812538"/>
            </a:xfrm>
          </p:grpSpPr>
          <p:pic>
            <p:nvPicPr>
              <p:cNvPr id="7" name="Picture 6">
                <a:extLst>
                  <a:ext uri="{FF2B5EF4-FFF2-40B4-BE49-F238E27FC236}">
                    <a16:creationId xmlns:a16="http://schemas.microsoft.com/office/drawing/2014/main" id="{D9199405-5D09-447C-8AC6-E7CC14D87F10}"/>
                  </a:ext>
                </a:extLst>
              </p:cNvPr>
              <p:cNvPicPr>
                <a:picLocks noChangeAspect="1"/>
              </p:cNvPicPr>
              <p:nvPr/>
            </p:nvPicPr>
            <p:blipFill>
              <a:blip r:embed="rId4"/>
              <a:stretch>
                <a:fillRect/>
              </a:stretch>
            </p:blipFill>
            <p:spPr>
              <a:xfrm>
                <a:off x="4600957" y="2271939"/>
                <a:ext cx="3209544" cy="2780011"/>
              </a:xfrm>
              <a:prstGeom prst="rect">
                <a:avLst/>
              </a:prstGeom>
            </p:spPr>
          </p:pic>
          <p:sp>
            <p:nvSpPr>
              <p:cNvPr id="26" name="Rectangle 25">
                <a:extLst>
                  <a:ext uri="{FF2B5EF4-FFF2-40B4-BE49-F238E27FC236}">
                    <a16:creationId xmlns:a16="http://schemas.microsoft.com/office/drawing/2014/main" id="{0FA21FCB-843A-4B08-8B17-9D55C35F343D}"/>
                  </a:ext>
                </a:extLst>
              </p:cNvPr>
              <p:cNvSpPr/>
              <p:nvPr/>
            </p:nvSpPr>
            <p:spPr>
              <a:xfrm>
                <a:off x="5820159" y="3472910"/>
                <a:ext cx="490538" cy="1799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C4140D9-8539-4216-A31C-1F240A2E6857}"/>
                  </a:ext>
                </a:extLst>
              </p:cNvPr>
              <p:cNvSpPr/>
              <p:nvPr/>
            </p:nvSpPr>
            <p:spPr>
              <a:xfrm>
                <a:off x="5835806" y="2239412"/>
                <a:ext cx="525923" cy="1799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9E51039-7F29-4CC1-A77D-62EE0989279E}"/>
                  </a:ext>
                </a:extLst>
              </p:cNvPr>
              <p:cNvSpPr/>
              <p:nvPr/>
            </p:nvSpPr>
            <p:spPr>
              <a:xfrm>
                <a:off x="4600957" y="4740368"/>
                <a:ext cx="1919257" cy="1519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0" name="Group 39">
            <a:extLst>
              <a:ext uri="{FF2B5EF4-FFF2-40B4-BE49-F238E27FC236}">
                <a16:creationId xmlns:a16="http://schemas.microsoft.com/office/drawing/2014/main" id="{F0683EF8-467A-4B93-AC52-1668E8F79737}"/>
              </a:ext>
            </a:extLst>
          </p:cNvPr>
          <p:cNvGrpSpPr/>
          <p:nvPr/>
        </p:nvGrpSpPr>
        <p:grpSpPr>
          <a:xfrm>
            <a:off x="942976" y="1815177"/>
            <a:ext cx="3209735" cy="4532009"/>
            <a:chOff x="942976" y="1815177"/>
            <a:chExt cx="3209735" cy="4532009"/>
          </a:xfrm>
        </p:grpSpPr>
        <p:sp>
          <p:nvSpPr>
            <p:cNvPr id="3" name="TextBox 2">
              <a:extLst>
                <a:ext uri="{FF2B5EF4-FFF2-40B4-BE49-F238E27FC236}">
                  <a16:creationId xmlns:a16="http://schemas.microsoft.com/office/drawing/2014/main" id="{F875D25F-F89C-49DC-AB29-3C8EBBE4A120}"/>
                </a:ext>
              </a:extLst>
            </p:cNvPr>
            <p:cNvSpPr txBox="1"/>
            <p:nvPr/>
          </p:nvSpPr>
          <p:spPr>
            <a:xfrm>
              <a:off x="943167" y="1815177"/>
              <a:ext cx="3209162" cy="323165"/>
            </a:xfrm>
            <a:prstGeom prst="rect">
              <a:avLst/>
            </a:prstGeom>
            <a:noFill/>
            <a:ln w="19050">
              <a:solidFill>
                <a:srgbClr val="50B4C8"/>
              </a:solidFill>
            </a:ln>
          </p:spPr>
          <p:txBody>
            <a:bodyPr wrap="square" rtlCol="0">
              <a:spAutoFit/>
            </a:bodyPr>
            <a:lstStyle/>
            <a:p>
              <a:pPr algn="ctr"/>
              <a:r>
                <a:rPr lang="en-US" sz="1500" b="1" dirty="0">
                  <a:latin typeface="Arial" panose="020B0604020202020204" pitchFamily="34" charset="0"/>
                  <a:cs typeface="Arial" panose="020B0604020202020204" pitchFamily="34" charset="0"/>
                </a:rPr>
                <a:t>Binary Logistic Regression</a:t>
              </a:r>
            </a:p>
          </p:txBody>
        </p:sp>
        <p:sp>
          <p:nvSpPr>
            <p:cNvPr id="8" name="TextBox 7">
              <a:extLst>
                <a:ext uri="{FF2B5EF4-FFF2-40B4-BE49-F238E27FC236}">
                  <a16:creationId xmlns:a16="http://schemas.microsoft.com/office/drawing/2014/main" id="{AD9A3DD6-E85D-4A99-9D91-23C34ACBD82E}"/>
                </a:ext>
              </a:extLst>
            </p:cNvPr>
            <p:cNvSpPr txBox="1"/>
            <p:nvPr/>
          </p:nvSpPr>
          <p:spPr>
            <a:xfrm>
              <a:off x="942976" y="5177635"/>
              <a:ext cx="3209544" cy="1169551"/>
            </a:xfrm>
            <a:prstGeom prst="rect">
              <a:avLst/>
            </a:prstGeom>
            <a:noFill/>
            <a:ln w="19050">
              <a:solidFill>
                <a:srgbClr val="50B4C8"/>
              </a:solidFill>
            </a:ln>
          </p:spPr>
          <p:txBody>
            <a:bodyPr wrap="square" rtlCol="0">
              <a:spAutoFit/>
            </a:bodyPr>
            <a:lstStyle/>
            <a:p>
              <a:pPr marL="285750" indent="-285750">
                <a:buFont typeface="Wingdings" panose="05000000000000000000" pitchFamily="2" charset="2"/>
                <a:buChar char="§"/>
              </a:pPr>
              <a:r>
                <a:rPr lang="en-US" sz="1400" dirty="0">
                  <a:cs typeface="Arial" panose="020B0604020202020204" pitchFamily="34" charset="0"/>
                </a:rPr>
                <a:t>Results are very balanced between train, test, and cross-validation set</a:t>
              </a:r>
            </a:p>
            <a:p>
              <a:pPr marL="285750" indent="-285750">
                <a:buFont typeface="Wingdings" panose="05000000000000000000" pitchFamily="2" charset="2"/>
                <a:buChar char="§"/>
              </a:pPr>
              <a:r>
                <a:rPr lang="en-US" sz="1400" dirty="0">
                  <a:cs typeface="Arial" panose="020B0604020202020204" pitchFamily="34" charset="0"/>
                </a:rPr>
                <a:t>Precision higher than recall, so there is more emphasis on capturing all downloads in this model</a:t>
              </a:r>
            </a:p>
          </p:txBody>
        </p:sp>
        <p:grpSp>
          <p:nvGrpSpPr>
            <p:cNvPr id="37" name="Group 36">
              <a:extLst>
                <a:ext uri="{FF2B5EF4-FFF2-40B4-BE49-F238E27FC236}">
                  <a16:creationId xmlns:a16="http://schemas.microsoft.com/office/drawing/2014/main" id="{338A0778-C354-4532-A33F-39FAE6C485AA}"/>
                </a:ext>
              </a:extLst>
            </p:cNvPr>
            <p:cNvGrpSpPr/>
            <p:nvPr/>
          </p:nvGrpSpPr>
          <p:grpSpPr>
            <a:xfrm>
              <a:off x="942976" y="2237741"/>
              <a:ext cx="3209735" cy="2840496"/>
              <a:chOff x="942976" y="2225702"/>
              <a:chExt cx="3209735" cy="2840496"/>
            </a:xfrm>
          </p:grpSpPr>
          <p:pic>
            <p:nvPicPr>
              <p:cNvPr id="6" name="Picture 5">
                <a:extLst>
                  <a:ext uri="{FF2B5EF4-FFF2-40B4-BE49-F238E27FC236}">
                    <a16:creationId xmlns:a16="http://schemas.microsoft.com/office/drawing/2014/main" id="{F3BC4704-AB83-4220-B38A-B16E64ADC3E1}"/>
                  </a:ext>
                </a:extLst>
              </p:cNvPr>
              <p:cNvPicPr>
                <a:picLocks noChangeAspect="1"/>
              </p:cNvPicPr>
              <p:nvPr/>
            </p:nvPicPr>
            <p:blipFill>
              <a:blip r:embed="rId5"/>
              <a:stretch>
                <a:fillRect/>
              </a:stretch>
            </p:blipFill>
            <p:spPr>
              <a:xfrm>
                <a:off x="943167" y="2249780"/>
                <a:ext cx="3209544" cy="2816418"/>
              </a:xfrm>
              <a:prstGeom prst="rect">
                <a:avLst/>
              </a:prstGeom>
            </p:spPr>
          </p:pic>
          <p:sp>
            <p:nvSpPr>
              <p:cNvPr id="19" name="Rectangle 18">
                <a:extLst>
                  <a:ext uri="{FF2B5EF4-FFF2-40B4-BE49-F238E27FC236}">
                    <a16:creationId xmlns:a16="http://schemas.microsoft.com/office/drawing/2014/main" id="{C51195A7-B671-4141-9C19-F22863D88214}"/>
                  </a:ext>
                </a:extLst>
              </p:cNvPr>
              <p:cNvSpPr/>
              <p:nvPr/>
            </p:nvSpPr>
            <p:spPr>
              <a:xfrm>
                <a:off x="2162175" y="3483362"/>
                <a:ext cx="490538" cy="1799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DE1E51A-DDBC-4C1B-AAFD-5E3A99765669}"/>
                  </a:ext>
                </a:extLst>
              </p:cNvPr>
              <p:cNvSpPr/>
              <p:nvPr/>
            </p:nvSpPr>
            <p:spPr>
              <a:xfrm>
                <a:off x="2170987" y="2225702"/>
                <a:ext cx="539592" cy="1799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A3CCE9A-8C70-458B-B5A2-84FED0C6475D}"/>
                  </a:ext>
                </a:extLst>
              </p:cNvPr>
              <p:cNvSpPr/>
              <p:nvPr/>
            </p:nvSpPr>
            <p:spPr>
              <a:xfrm>
                <a:off x="942976" y="4744028"/>
                <a:ext cx="1919257" cy="1519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67448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7A85-7839-4E38-B9D2-43F9DD939F58}"/>
              </a:ext>
            </a:extLst>
          </p:cNvPr>
          <p:cNvSpPr>
            <a:spLocks noGrp="1"/>
          </p:cNvSpPr>
          <p:nvPr>
            <p:ph type="title"/>
          </p:nvPr>
        </p:nvSpPr>
        <p:spPr/>
        <p:txBody>
          <a:bodyPr/>
          <a:lstStyle/>
          <a:p>
            <a:r>
              <a:rPr lang="en-US" dirty="0"/>
              <a:t>Modeling (cont.)</a:t>
            </a:r>
          </a:p>
        </p:txBody>
      </p:sp>
      <p:graphicFrame>
        <p:nvGraphicFramePr>
          <p:cNvPr id="4" name="Table 3">
            <a:extLst>
              <a:ext uri="{FF2B5EF4-FFF2-40B4-BE49-F238E27FC236}">
                <a16:creationId xmlns:a16="http://schemas.microsoft.com/office/drawing/2014/main" id="{C94D8FAA-5BD8-48B3-A6AD-A0EB07632A72}"/>
              </a:ext>
            </a:extLst>
          </p:cNvPr>
          <p:cNvGraphicFramePr>
            <a:graphicFrameLocks noGrp="1"/>
          </p:cNvGraphicFramePr>
          <p:nvPr>
            <p:extLst>
              <p:ext uri="{D42A27DB-BD31-4B8C-83A1-F6EECF244321}">
                <p14:modId xmlns:p14="http://schemas.microsoft.com/office/powerpoint/2010/main" val="2664713812"/>
              </p:ext>
            </p:extLst>
          </p:nvPr>
        </p:nvGraphicFramePr>
        <p:xfrm>
          <a:off x="5143504" y="1510166"/>
          <a:ext cx="4333875" cy="1097280"/>
        </p:xfrm>
        <a:graphic>
          <a:graphicData uri="http://schemas.openxmlformats.org/drawingml/2006/table">
            <a:tbl>
              <a:tblPr firstRow="1" bandRow="1">
                <a:tableStyleId>{3B4B98B0-60AC-42C2-AFA5-B58CD77FA1E5}</a:tableStyleId>
              </a:tblPr>
              <a:tblGrid>
                <a:gridCol w="1444625">
                  <a:extLst>
                    <a:ext uri="{9D8B030D-6E8A-4147-A177-3AD203B41FA5}">
                      <a16:colId xmlns:a16="http://schemas.microsoft.com/office/drawing/2014/main" val="3423878243"/>
                    </a:ext>
                  </a:extLst>
                </a:gridCol>
                <a:gridCol w="1444625">
                  <a:extLst>
                    <a:ext uri="{9D8B030D-6E8A-4147-A177-3AD203B41FA5}">
                      <a16:colId xmlns:a16="http://schemas.microsoft.com/office/drawing/2014/main" val="2602332045"/>
                    </a:ext>
                  </a:extLst>
                </a:gridCol>
                <a:gridCol w="1444625">
                  <a:extLst>
                    <a:ext uri="{9D8B030D-6E8A-4147-A177-3AD203B41FA5}">
                      <a16:colId xmlns:a16="http://schemas.microsoft.com/office/drawing/2014/main" val="1252261532"/>
                    </a:ext>
                  </a:extLst>
                </a:gridCol>
              </a:tblGrid>
              <a:tr h="0">
                <a:tc>
                  <a:txBody>
                    <a:bodyPr/>
                    <a:lstStyle/>
                    <a:p>
                      <a:r>
                        <a:rPr lang="en-US" sz="1200" dirty="0">
                          <a:latin typeface="+mn-lt"/>
                          <a:cs typeface="Arial" panose="020B0604020202020204" pitchFamily="34" charset="0"/>
                        </a:rPr>
                        <a:t>Model</a:t>
                      </a:r>
                    </a:p>
                  </a:txBody>
                  <a:tcPr/>
                </a:tc>
                <a:tc>
                  <a:txBody>
                    <a:bodyPr/>
                    <a:lstStyle/>
                    <a:p>
                      <a:pPr algn="ctr"/>
                      <a:r>
                        <a:rPr lang="en-US" sz="1200">
                          <a:latin typeface="+mn-lt"/>
                          <a:cs typeface="Arial" panose="020B0604020202020204" pitchFamily="34" charset="0"/>
                        </a:rPr>
                        <a:t># of parameters</a:t>
                      </a:r>
                    </a:p>
                  </a:txBody>
                  <a:tcPr/>
                </a:tc>
                <a:tc>
                  <a:txBody>
                    <a:bodyPr/>
                    <a:lstStyle/>
                    <a:p>
                      <a:pPr algn="ctr"/>
                      <a:r>
                        <a:rPr lang="en-US" sz="1200">
                          <a:latin typeface="+mn-lt"/>
                          <a:cs typeface="Arial" panose="020B0604020202020204" pitchFamily="34" charset="0"/>
                        </a:rPr>
                        <a:t># of fits</a:t>
                      </a:r>
                    </a:p>
                  </a:txBody>
                  <a:tcPr/>
                </a:tc>
                <a:extLst>
                  <a:ext uri="{0D108BD9-81ED-4DB2-BD59-A6C34878D82A}">
                    <a16:rowId xmlns:a16="http://schemas.microsoft.com/office/drawing/2014/main" val="3090893233"/>
                  </a:ext>
                </a:extLst>
              </a:tr>
              <a:tr h="0">
                <a:tc>
                  <a:txBody>
                    <a:bodyPr/>
                    <a:lstStyle/>
                    <a:p>
                      <a:r>
                        <a:rPr lang="en-US" sz="1200" dirty="0">
                          <a:latin typeface="+mn-lt"/>
                          <a:cs typeface="Arial" panose="020B0604020202020204" pitchFamily="34" charset="0"/>
                        </a:rPr>
                        <a:t>Logistic Regression</a:t>
                      </a:r>
                    </a:p>
                  </a:txBody>
                  <a:tcPr/>
                </a:tc>
                <a:tc>
                  <a:txBody>
                    <a:bodyPr/>
                    <a:lstStyle/>
                    <a:p>
                      <a:pPr algn="ctr"/>
                      <a:r>
                        <a:rPr lang="en-US" sz="1200" dirty="0">
                          <a:latin typeface="+mn-lt"/>
                          <a:cs typeface="Arial" panose="020B0604020202020204" pitchFamily="34" charset="0"/>
                        </a:rPr>
                        <a:t>1</a:t>
                      </a:r>
                    </a:p>
                  </a:txBody>
                  <a:tcPr/>
                </a:tc>
                <a:tc>
                  <a:txBody>
                    <a:bodyPr/>
                    <a:lstStyle/>
                    <a:p>
                      <a:pPr algn="ctr"/>
                      <a:r>
                        <a:rPr lang="en-US" sz="1200" dirty="0">
                          <a:latin typeface="+mn-lt"/>
                          <a:cs typeface="Arial" panose="020B0604020202020204" pitchFamily="34" charset="0"/>
                        </a:rPr>
                        <a:t>30</a:t>
                      </a:r>
                    </a:p>
                  </a:txBody>
                  <a:tcPr/>
                </a:tc>
                <a:extLst>
                  <a:ext uri="{0D108BD9-81ED-4DB2-BD59-A6C34878D82A}">
                    <a16:rowId xmlns:a16="http://schemas.microsoft.com/office/drawing/2014/main" val="3825907060"/>
                  </a:ext>
                </a:extLst>
              </a:tr>
              <a:tr h="0">
                <a:tc>
                  <a:txBody>
                    <a:bodyPr/>
                    <a:lstStyle/>
                    <a:p>
                      <a:r>
                        <a:rPr lang="en-US" sz="1200" dirty="0">
                          <a:latin typeface="+mn-lt"/>
                          <a:cs typeface="Arial" panose="020B0604020202020204" pitchFamily="34" charset="0"/>
                        </a:rPr>
                        <a:t>Random Forest</a:t>
                      </a:r>
                    </a:p>
                  </a:txBody>
                  <a:tcPr/>
                </a:tc>
                <a:tc>
                  <a:txBody>
                    <a:bodyPr/>
                    <a:lstStyle/>
                    <a:p>
                      <a:pPr algn="ctr"/>
                      <a:r>
                        <a:rPr lang="en-US" sz="1200" dirty="0">
                          <a:latin typeface="+mn-lt"/>
                          <a:cs typeface="Arial" panose="020B0604020202020204" pitchFamily="34" charset="0"/>
                        </a:rPr>
                        <a:t>4</a:t>
                      </a:r>
                    </a:p>
                  </a:txBody>
                  <a:tcPr/>
                </a:tc>
                <a:tc>
                  <a:txBody>
                    <a:bodyPr/>
                    <a:lstStyle/>
                    <a:p>
                      <a:pPr algn="ctr"/>
                      <a:r>
                        <a:rPr lang="en-US" sz="1200" dirty="0">
                          <a:latin typeface="+mn-lt"/>
                          <a:cs typeface="Arial" panose="020B0604020202020204" pitchFamily="34" charset="0"/>
                        </a:rPr>
                        <a:t>243</a:t>
                      </a:r>
                    </a:p>
                  </a:txBody>
                  <a:tcPr/>
                </a:tc>
                <a:extLst>
                  <a:ext uri="{0D108BD9-81ED-4DB2-BD59-A6C34878D82A}">
                    <a16:rowId xmlns:a16="http://schemas.microsoft.com/office/drawing/2014/main" val="3094891000"/>
                  </a:ext>
                </a:extLst>
              </a:tr>
              <a:tr h="0">
                <a:tc>
                  <a:txBody>
                    <a:bodyPr/>
                    <a:lstStyle/>
                    <a:p>
                      <a:r>
                        <a:rPr lang="en-US" sz="1200" dirty="0" err="1">
                          <a:latin typeface="+mn-lt"/>
                          <a:cs typeface="Arial" panose="020B0604020202020204" pitchFamily="34" charset="0"/>
                        </a:rPr>
                        <a:t>XGBoost</a:t>
                      </a:r>
                      <a:endParaRPr lang="en-US" sz="1200" dirty="0">
                        <a:latin typeface="+mn-lt"/>
                        <a:cs typeface="Arial" panose="020B0604020202020204" pitchFamily="34" charset="0"/>
                      </a:endParaRPr>
                    </a:p>
                  </a:txBody>
                  <a:tcPr/>
                </a:tc>
                <a:tc>
                  <a:txBody>
                    <a:bodyPr/>
                    <a:lstStyle/>
                    <a:p>
                      <a:pPr algn="ctr"/>
                      <a:r>
                        <a:rPr lang="en-US" sz="1200" dirty="0">
                          <a:latin typeface="+mn-lt"/>
                          <a:cs typeface="Arial" panose="020B0604020202020204" pitchFamily="34" charset="0"/>
                        </a:rPr>
                        <a:t>3</a:t>
                      </a:r>
                    </a:p>
                  </a:txBody>
                  <a:tcPr/>
                </a:tc>
                <a:tc>
                  <a:txBody>
                    <a:bodyPr/>
                    <a:lstStyle/>
                    <a:p>
                      <a:pPr algn="ctr"/>
                      <a:r>
                        <a:rPr lang="en-US" sz="1200" dirty="0">
                          <a:latin typeface="+mn-lt"/>
                          <a:cs typeface="Arial" panose="020B0604020202020204" pitchFamily="34" charset="0"/>
                        </a:rPr>
                        <a:t>54</a:t>
                      </a:r>
                    </a:p>
                  </a:txBody>
                  <a:tcPr/>
                </a:tc>
                <a:extLst>
                  <a:ext uri="{0D108BD9-81ED-4DB2-BD59-A6C34878D82A}">
                    <a16:rowId xmlns:a16="http://schemas.microsoft.com/office/drawing/2014/main" val="2368903407"/>
                  </a:ext>
                </a:extLst>
              </a:tr>
            </a:tbl>
          </a:graphicData>
        </a:graphic>
      </p:graphicFrame>
      <p:pic>
        <p:nvPicPr>
          <p:cNvPr id="5" name="Picture 4">
            <a:extLst>
              <a:ext uri="{FF2B5EF4-FFF2-40B4-BE49-F238E27FC236}">
                <a16:creationId xmlns:a16="http://schemas.microsoft.com/office/drawing/2014/main" id="{5ABCD611-2AB6-4088-9421-CD67725B4319}"/>
              </a:ext>
            </a:extLst>
          </p:cNvPr>
          <p:cNvPicPr>
            <a:picLocks noChangeAspect="1"/>
          </p:cNvPicPr>
          <p:nvPr/>
        </p:nvPicPr>
        <p:blipFill rotWithShape="1">
          <a:blip r:embed="rId3">
            <a:extLst>
              <a:ext uri="{28A0092B-C50C-407E-A947-70E740481C1C}">
                <a14:useLocalDpi xmlns:a14="http://schemas.microsoft.com/office/drawing/2010/main" val="0"/>
              </a:ext>
            </a:extLst>
          </a:blip>
          <a:srcRect r="66224"/>
          <a:stretch/>
        </p:blipFill>
        <p:spPr>
          <a:xfrm>
            <a:off x="3567112" y="1511535"/>
            <a:ext cx="1092837" cy="1134975"/>
          </a:xfrm>
          <a:prstGeom prst="rect">
            <a:avLst/>
          </a:prstGeom>
        </p:spPr>
      </p:pic>
      <p:pic>
        <p:nvPicPr>
          <p:cNvPr id="7" name="Picture 6">
            <a:extLst>
              <a:ext uri="{FF2B5EF4-FFF2-40B4-BE49-F238E27FC236}">
                <a16:creationId xmlns:a16="http://schemas.microsoft.com/office/drawing/2014/main" id="{F6668EB2-D12A-47C0-9764-A52F02203A4F}"/>
              </a:ext>
            </a:extLst>
          </p:cNvPr>
          <p:cNvPicPr>
            <a:picLocks noChangeAspect="1"/>
          </p:cNvPicPr>
          <p:nvPr/>
        </p:nvPicPr>
        <p:blipFill>
          <a:blip r:embed="rId4"/>
          <a:stretch>
            <a:fillRect/>
          </a:stretch>
        </p:blipFill>
        <p:spPr>
          <a:xfrm>
            <a:off x="4666422" y="3191040"/>
            <a:ext cx="2881225" cy="2271330"/>
          </a:xfrm>
          <a:prstGeom prst="rect">
            <a:avLst/>
          </a:prstGeom>
        </p:spPr>
      </p:pic>
      <p:sp>
        <p:nvSpPr>
          <p:cNvPr id="8" name="TextBox 7">
            <a:extLst>
              <a:ext uri="{FF2B5EF4-FFF2-40B4-BE49-F238E27FC236}">
                <a16:creationId xmlns:a16="http://schemas.microsoft.com/office/drawing/2014/main" id="{BBF3A36B-B850-40F8-81B4-3A065CCBC5D6}"/>
              </a:ext>
            </a:extLst>
          </p:cNvPr>
          <p:cNvSpPr txBox="1"/>
          <p:nvPr/>
        </p:nvSpPr>
        <p:spPr>
          <a:xfrm>
            <a:off x="7303140" y="1738437"/>
            <a:ext cx="347662" cy="246221"/>
          </a:xfrm>
          <a:prstGeom prst="rect">
            <a:avLst/>
          </a:prstGeom>
          <a:noFill/>
        </p:spPr>
        <p:txBody>
          <a:bodyPr wrap="square" rtlCol="0">
            <a:spAutoFit/>
          </a:bodyPr>
          <a:lstStyle/>
          <a:p>
            <a:r>
              <a:rPr lang="en-US" sz="1000" b="1" dirty="0"/>
              <a:t>[1]</a:t>
            </a:r>
          </a:p>
        </p:txBody>
      </p:sp>
      <p:sp>
        <p:nvSpPr>
          <p:cNvPr id="9" name="TextBox 8">
            <a:extLst>
              <a:ext uri="{FF2B5EF4-FFF2-40B4-BE49-F238E27FC236}">
                <a16:creationId xmlns:a16="http://schemas.microsoft.com/office/drawing/2014/main" id="{FA8025AD-F917-4F22-8436-697822848290}"/>
              </a:ext>
            </a:extLst>
          </p:cNvPr>
          <p:cNvSpPr txBox="1"/>
          <p:nvPr/>
        </p:nvSpPr>
        <p:spPr>
          <a:xfrm>
            <a:off x="8181975" y="151486"/>
            <a:ext cx="4981571" cy="292388"/>
          </a:xfrm>
          <a:prstGeom prst="rect">
            <a:avLst/>
          </a:prstGeom>
          <a:noFill/>
        </p:spPr>
        <p:txBody>
          <a:bodyPr wrap="square" rtlCol="0">
            <a:spAutoFit/>
          </a:bodyPr>
          <a:lstStyle/>
          <a:p>
            <a:r>
              <a:rPr lang="en-US" sz="1300" dirty="0"/>
              <a:t>[1] Plus compared L1 (Lasso) vs L2 (Ridge) regularization.</a:t>
            </a:r>
          </a:p>
        </p:txBody>
      </p:sp>
      <p:pic>
        <p:nvPicPr>
          <p:cNvPr id="10" name="Picture 9">
            <a:extLst>
              <a:ext uri="{FF2B5EF4-FFF2-40B4-BE49-F238E27FC236}">
                <a16:creationId xmlns:a16="http://schemas.microsoft.com/office/drawing/2014/main" id="{3011A4B4-2305-46BA-90D0-4D75C6F4601B}"/>
              </a:ext>
            </a:extLst>
          </p:cNvPr>
          <p:cNvPicPr>
            <a:picLocks noChangeAspect="1"/>
          </p:cNvPicPr>
          <p:nvPr/>
        </p:nvPicPr>
        <p:blipFill>
          <a:blip r:embed="rId5"/>
          <a:stretch>
            <a:fillRect/>
          </a:stretch>
        </p:blipFill>
        <p:spPr>
          <a:xfrm>
            <a:off x="762001" y="3191040"/>
            <a:ext cx="2881225" cy="2468880"/>
          </a:xfrm>
          <a:prstGeom prst="rect">
            <a:avLst/>
          </a:prstGeom>
        </p:spPr>
      </p:pic>
      <p:pic>
        <p:nvPicPr>
          <p:cNvPr id="11" name="Picture 10">
            <a:extLst>
              <a:ext uri="{FF2B5EF4-FFF2-40B4-BE49-F238E27FC236}">
                <a16:creationId xmlns:a16="http://schemas.microsoft.com/office/drawing/2014/main" id="{7690B479-8994-471E-9423-F7985FD7ACE0}"/>
              </a:ext>
            </a:extLst>
          </p:cNvPr>
          <p:cNvPicPr>
            <a:picLocks noChangeAspect="1"/>
          </p:cNvPicPr>
          <p:nvPr/>
        </p:nvPicPr>
        <p:blipFill>
          <a:blip r:embed="rId6"/>
          <a:stretch>
            <a:fillRect/>
          </a:stretch>
        </p:blipFill>
        <p:spPr>
          <a:xfrm>
            <a:off x="8570842" y="3191040"/>
            <a:ext cx="2859157" cy="2471737"/>
          </a:xfrm>
          <a:prstGeom prst="rect">
            <a:avLst/>
          </a:prstGeom>
        </p:spPr>
      </p:pic>
      <p:sp>
        <p:nvSpPr>
          <p:cNvPr id="16" name="TextBox 15">
            <a:extLst>
              <a:ext uri="{FF2B5EF4-FFF2-40B4-BE49-F238E27FC236}">
                <a16:creationId xmlns:a16="http://schemas.microsoft.com/office/drawing/2014/main" id="{45D6EA74-19AC-40DC-9386-9AC9641E151D}"/>
              </a:ext>
            </a:extLst>
          </p:cNvPr>
          <p:cNvSpPr txBox="1"/>
          <p:nvPr/>
        </p:nvSpPr>
        <p:spPr>
          <a:xfrm>
            <a:off x="657223" y="5696530"/>
            <a:ext cx="10772775" cy="1015663"/>
          </a:xfrm>
          <a:prstGeom prst="rect">
            <a:avLst/>
          </a:prstGeom>
          <a:noFill/>
          <a:ln w="19050">
            <a:solidFill>
              <a:srgbClr val="50B4C8"/>
            </a:solidFill>
          </a:ln>
        </p:spPr>
        <p:txBody>
          <a:bodyPr wrap="square" rtlCol="0">
            <a:spAutoFit/>
          </a:bodyPr>
          <a:lstStyle/>
          <a:p>
            <a:pPr marL="285750" indent="-285750">
              <a:buFont typeface="Wingdings" panose="05000000000000000000" pitchFamily="2" charset="2"/>
              <a:buChar char="§"/>
            </a:pPr>
            <a:r>
              <a:rPr lang="en-US" sz="1500" dirty="0">
                <a:cs typeface="Arial" panose="020B0604020202020204" pitchFamily="34" charset="0"/>
              </a:rPr>
              <a:t>Model predictions for logistic regression improved by ~1% based on F1-score</a:t>
            </a:r>
          </a:p>
          <a:p>
            <a:pPr marL="285750" indent="-285750">
              <a:buFont typeface="Wingdings" panose="05000000000000000000" pitchFamily="2" charset="2"/>
              <a:buChar char="§"/>
            </a:pPr>
            <a:r>
              <a:rPr lang="en-US" sz="1500" dirty="0">
                <a:cs typeface="Arial" panose="020B0604020202020204" pitchFamily="34" charset="0"/>
              </a:rPr>
              <a:t>Regularization did not change results for Random Forest and </a:t>
            </a:r>
            <a:r>
              <a:rPr lang="en-US" sz="1500" dirty="0" err="1">
                <a:cs typeface="Arial" panose="020B0604020202020204" pitchFamily="34" charset="0"/>
              </a:rPr>
              <a:t>XGBoost</a:t>
            </a:r>
            <a:endParaRPr lang="en-US" sz="1500" dirty="0">
              <a:cs typeface="Arial" panose="020B0604020202020204" pitchFamily="34" charset="0"/>
            </a:endParaRPr>
          </a:p>
          <a:p>
            <a:pPr marL="285750" indent="-285750">
              <a:buFont typeface="Wingdings" panose="05000000000000000000" pitchFamily="2" charset="2"/>
              <a:buChar char="§"/>
            </a:pPr>
            <a:r>
              <a:rPr lang="en-US" sz="1500" dirty="0">
                <a:cs typeface="Arial" panose="020B0604020202020204" pitchFamily="34" charset="0"/>
              </a:rPr>
              <a:t>Using </a:t>
            </a:r>
            <a:r>
              <a:rPr lang="en-US" sz="1500" dirty="0" err="1">
                <a:cs typeface="Arial" panose="020B0604020202020204" pitchFamily="34" charset="0"/>
              </a:rPr>
              <a:t>XGBoost</a:t>
            </a:r>
            <a:r>
              <a:rPr lang="en-US" sz="1500" dirty="0">
                <a:cs typeface="Arial" panose="020B0604020202020204" pitchFamily="34" charset="0"/>
              </a:rPr>
              <a:t> as model for final predictions because of its better generalizability on imbalanced dataset (expecting Holdout set to be highly imbalanced)</a:t>
            </a:r>
          </a:p>
        </p:txBody>
      </p:sp>
      <p:sp>
        <p:nvSpPr>
          <p:cNvPr id="17" name="Rectangle 16">
            <a:extLst>
              <a:ext uri="{FF2B5EF4-FFF2-40B4-BE49-F238E27FC236}">
                <a16:creationId xmlns:a16="http://schemas.microsoft.com/office/drawing/2014/main" id="{9C0862F1-CFC8-42D9-940D-DDF4F31E785A}"/>
              </a:ext>
            </a:extLst>
          </p:cNvPr>
          <p:cNvSpPr/>
          <p:nvPr/>
        </p:nvSpPr>
        <p:spPr>
          <a:xfrm>
            <a:off x="8524875" y="3191040"/>
            <a:ext cx="2859157" cy="24187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98B3785-04BA-4AF7-AEB4-20D82274418E}"/>
              </a:ext>
            </a:extLst>
          </p:cNvPr>
          <p:cNvSpPr txBox="1"/>
          <p:nvPr/>
        </p:nvSpPr>
        <p:spPr>
          <a:xfrm>
            <a:off x="762001" y="2893301"/>
            <a:ext cx="2881225" cy="246221"/>
          </a:xfrm>
          <a:prstGeom prst="rect">
            <a:avLst/>
          </a:prstGeom>
          <a:noFill/>
          <a:ln w="19050">
            <a:solidFill>
              <a:srgbClr val="50B4C8"/>
            </a:solidFill>
          </a:ln>
        </p:spPr>
        <p:txBody>
          <a:bodyPr wrap="square" rtlCol="0">
            <a:spAutoFit/>
          </a:bodyPr>
          <a:lstStyle/>
          <a:p>
            <a:pPr algn="ctr"/>
            <a:r>
              <a:rPr lang="en-US" sz="1000" dirty="0">
                <a:latin typeface="Arial" panose="020B0604020202020204" pitchFamily="34" charset="0"/>
                <a:cs typeface="Arial" panose="020B0604020202020204" pitchFamily="34" charset="0"/>
              </a:rPr>
              <a:t>Binary Logistic Regression</a:t>
            </a:r>
          </a:p>
        </p:txBody>
      </p:sp>
      <p:sp>
        <p:nvSpPr>
          <p:cNvPr id="20" name="TextBox 19">
            <a:extLst>
              <a:ext uri="{FF2B5EF4-FFF2-40B4-BE49-F238E27FC236}">
                <a16:creationId xmlns:a16="http://schemas.microsoft.com/office/drawing/2014/main" id="{F5013EDA-CC1B-4190-A330-F5DE499D2D3D}"/>
              </a:ext>
            </a:extLst>
          </p:cNvPr>
          <p:cNvSpPr txBox="1"/>
          <p:nvPr/>
        </p:nvSpPr>
        <p:spPr>
          <a:xfrm>
            <a:off x="4655387" y="2893301"/>
            <a:ext cx="2881225" cy="246221"/>
          </a:xfrm>
          <a:prstGeom prst="rect">
            <a:avLst/>
          </a:prstGeom>
          <a:noFill/>
          <a:ln w="19050">
            <a:solidFill>
              <a:srgbClr val="50B4C8"/>
            </a:solidFill>
          </a:ln>
        </p:spPr>
        <p:txBody>
          <a:bodyPr wrap="square" rtlCol="0">
            <a:spAutoFit/>
          </a:bodyPr>
          <a:lstStyle/>
          <a:p>
            <a:pPr algn="ctr"/>
            <a:r>
              <a:rPr lang="en-US" sz="1000" dirty="0">
                <a:latin typeface="Arial" panose="020B0604020202020204" pitchFamily="34" charset="0"/>
                <a:cs typeface="Arial" panose="020B0604020202020204" pitchFamily="34" charset="0"/>
              </a:rPr>
              <a:t>Random Forest</a:t>
            </a:r>
          </a:p>
        </p:txBody>
      </p:sp>
      <p:sp>
        <p:nvSpPr>
          <p:cNvPr id="21" name="TextBox 20">
            <a:extLst>
              <a:ext uri="{FF2B5EF4-FFF2-40B4-BE49-F238E27FC236}">
                <a16:creationId xmlns:a16="http://schemas.microsoft.com/office/drawing/2014/main" id="{BF9C24CD-6FB9-4723-8E41-7A7835002493}"/>
              </a:ext>
            </a:extLst>
          </p:cNvPr>
          <p:cNvSpPr txBox="1"/>
          <p:nvPr/>
        </p:nvSpPr>
        <p:spPr>
          <a:xfrm>
            <a:off x="8524875" y="2893301"/>
            <a:ext cx="2881225" cy="246221"/>
          </a:xfrm>
          <a:prstGeom prst="rect">
            <a:avLst/>
          </a:prstGeom>
          <a:noFill/>
          <a:ln w="19050">
            <a:solidFill>
              <a:srgbClr val="50B4C8"/>
            </a:solidFill>
          </a:ln>
        </p:spPr>
        <p:txBody>
          <a:bodyPr wrap="square" rtlCol="0">
            <a:spAutoFit/>
          </a:bodyPr>
          <a:lstStyle/>
          <a:p>
            <a:pPr algn="ctr"/>
            <a:r>
              <a:rPr lang="en-US" sz="1000" dirty="0" err="1">
                <a:latin typeface="Arial" panose="020B0604020202020204" pitchFamily="34" charset="0"/>
                <a:cs typeface="Arial" panose="020B0604020202020204" pitchFamily="34" charset="0"/>
              </a:rPr>
              <a:t>XGBoost</a:t>
            </a:r>
            <a:endParaRPr lang="en-US" sz="1000" dirty="0">
              <a:latin typeface="Arial" panose="020B0604020202020204" pitchFamily="34" charset="0"/>
              <a:cs typeface="Arial" panose="020B0604020202020204" pitchFamily="34" charset="0"/>
            </a:endParaRPr>
          </a:p>
        </p:txBody>
      </p:sp>
      <p:cxnSp>
        <p:nvCxnSpPr>
          <p:cNvPr id="23" name="Straight Connector 22">
            <a:extLst>
              <a:ext uri="{FF2B5EF4-FFF2-40B4-BE49-F238E27FC236}">
                <a16:creationId xmlns:a16="http://schemas.microsoft.com/office/drawing/2014/main" id="{AF27347D-0A5A-423F-96BD-6D8D3CDE1FD7}"/>
              </a:ext>
            </a:extLst>
          </p:cNvPr>
          <p:cNvCxnSpPr/>
          <p:nvPr/>
        </p:nvCxnSpPr>
        <p:spPr>
          <a:xfrm flipV="1">
            <a:off x="762001" y="2295525"/>
            <a:ext cx="2505074" cy="52863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5314AAE-B5C5-49C7-BC97-F268883FDD7A}"/>
              </a:ext>
            </a:extLst>
          </p:cNvPr>
          <p:cNvCxnSpPr/>
          <p:nvPr/>
        </p:nvCxnSpPr>
        <p:spPr>
          <a:xfrm>
            <a:off x="9605963" y="2226387"/>
            <a:ext cx="1778069" cy="613973"/>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13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7A85-7839-4E38-B9D2-43F9DD939F58}"/>
              </a:ext>
            </a:extLst>
          </p:cNvPr>
          <p:cNvSpPr>
            <a:spLocks noGrp="1"/>
          </p:cNvSpPr>
          <p:nvPr>
            <p:ph type="title"/>
          </p:nvPr>
        </p:nvSpPr>
        <p:spPr/>
        <p:txBody>
          <a:bodyPr/>
          <a:lstStyle/>
          <a:p>
            <a:r>
              <a:rPr lang="en-US"/>
              <a:t>Modeling (cont.)</a:t>
            </a:r>
          </a:p>
        </p:txBody>
      </p:sp>
      <p:pic>
        <p:nvPicPr>
          <p:cNvPr id="4" name="Picture 3">
            <a:extLst>
              <a:ext uri="{FF2B5EF4-FFF2-40B4-BE49-F238E27FC236}">
                <a16:creationId xmlns:a16="http://schemas.microsoft.com/office/drawing/2014/main" id="{C06448CC-8493-4223-8094-ABB5E56BACAE}"/>
              </a:ext>
            </a:extLst>
          </p:cNvPr>
          <p:cNvPicPr>
            <a:picLocks noChangeAspect="1"/>
          </p:cNvPicPr>
          <p:nvPr/>
        </p:nvPicPr>
        <p:blipFill>
          <a:blip r:embed="rId3"/>
          <a:stretch>
            <a:fillRect/>
          </a:stretch>
        </p:blipFill>
        <p:spPr>
          <a:xfrm>
            <a:off x="762000" y="3926218"/>
            <a:ext cx="3383280" cy="2237586"/>
          </a:xfrm>
          <a:prstGeom prst="rect">
            <a:avLst/>
          </a:prstGeom>
        </p:spPr>
      </p:pic>
      <p:pic>
        <p:nvPicPr>
          <p:cNvPr id="5" name="Picture 4">
            <a:extLst>
              <a:ext uri="{FF2B5EF4-FFF2-40B4-BE49-F238E27FC236}">
                <a16:creationId xmlns:a16="http://schemas.microsoft.com/office/drawing/2014/main" id="{B37039A8-CCE3-46E2-88E8-0C8D3D8FC501}"/>
              </a:ext>
            </a:extLst>
          </p:cNvPr>
          <p:cNvPicPr>
            <a:picLocks noChangeAspect="1"/>
          </p:cNvPicPr>
          <p:nvPr/>
        </p:nvPicPr>
        <p:blipFill>
          <a:blip r:embed="rId4"/>
          <a:stretch>
            <a:fillRect/>
          </a:stretch>
        </p:blipFill>
        <p:spPr>
          <a:xfrm>
            <a:off x="4456748" y="3926218"/>
            <a:ext cx="3383280" cy="223768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0E59599-3442-4534-B203-15BE40BB428E}"/>
                  </a:ext>
                </a:extLst>
              </p:cNvPr>
              <p:cNvSpPr txBox="1"/>
              <p:nvPr/>
            </p:nvSpPr>
            <p:spPr>
              <a:xfrm>
                <a:off x="762000" y="1752721"/>
                <a:ext cx="10772775" cy="1815882"/>
              </a:xfrm>
              <a:prstGeom prst="rect">
                <a:avLst/>
              </a:prstGeom>
              <a:noFill/>
              <a:ln w="19050">
                <a:solidFill>
                  <a:srgbClr val="50B4C8"/>
                </a:solidFill>
              </a:ln>
            </p:spPr>
            <p:txBody>
              <a:bodyPr wrap="square" rtlCol="0">
                <a:spAutoFit/>
              </a:bodyPr>
              <a:lstStyle/>
              <a:p>
                <a:pPr marL="285750" indent="-285750">
                  <a:buFont typeface="Wingdings" panose="05000000000000000000" pitchFamily="2" charset="2"/>
                  <a:buChar char="§"/>
                </a:pPr>
                <a:r>
                  <a:rPr lang="en-US" sz="1600" dirty="0">
                    <a:cs typeface="Arial" panose="020B0604020202020204" pitchFamily="34" charset="0"/>
                  </a:rPr>
                  <a:t>Since we are expecting the hold out set to be similarly imbalanced as the training set, our models will most likely deliver biased results</a:t>
                </a:r>
              </a:p>
              <a:p>
                <a:pPr marL="285750" indent="-285750">
                  <a:buFont typeface="Wingdings" panose="05000000000000000000" pitchFamily="2" charset="2"/>
                  <a:buChar char="§"/>
                </a:pPr>
                <a:r>
                  <a:rPr lang="en-US" sz="1600" dirty="0">
                    <a:cs typeface="Arial" panose="020B0604020202020204" pitchFamily="34" charset="0"/>
                  </a:rPr>
                  <a:t>Among others, Dal </a:t>
                </a:r>
                <a:r>
                  <a:rPr lang="en-US" sz="1600" dirty="0" err="1">
                    <a:cs typeface="Arial" panose="020B0604020202020204" pitchFamily="34" charset="0"/>
                  </a:rPr>
                  <a:t>Pozzolo</a:t>
                </a:r>
                <a:r>
                  <a:rPr lang="en-US" sz="1600" dirty="0">
                    <a:cs typeface="Arial" panose="020B0604020202020204" pitchFamily="34" charset="0"/>
                  </a:rPr>
                  <a:t> et al. (2015) propose a solution by changing the threshold post </a:t>
                </a:r>
                <a:r>
                  <a:rPr lang="en-US" sz="1600" dirty="0" err="1">
                    <a:cs typeface="Arial" panose="020B0604020202020204" pitchFamily="34" charset="0"/>
                  </a:rPr>
                  <a:t>downsampling</a:t>
                </a:r>
                <a:r>
                  <a:rPr lang="en-US" sz="1600" dirty="0">
                    <a:cs typeface="Arial" panose="020B0604020202020204" pitchFamily="34" charset="0"/>
                  </a:rPr>
                  <a:t> and modeling (e.g., by using Bayesian approaches)</a:t>
                </a:r>
              </a:p>
              <a:p>
                <a:pPr marL="285750" indent="-285750">
                  <a:buFont typeface="Wingdings" panose="05000000000000000000" pitchFamily="2" charset="2"/>
                  <a:buChar char="§"/>
                </a:pPr>
                <a14:m>
                  <m:oMath xmlns:m="http://schemas.openxmlformats.org/officeDocument/2006/math">
                    <m:r>
                      <a:rPr lang="en-US" sz="1600" b="0" i="1" smtClean="0">
                        <a:latin typeface="Cambria Math" panose="02040503050406030204" pitchFamily="18" charset="0"/>
                        <a:cs typeface="Arial" panose="020B0604020202020204" pitchFamily="34" charset="0"/>
                      </a:rPr>
                      <m:t>𝑝</m:t>
                    </m:r>
                    <m:r>
                      <a:rPr lang="en-US" sz="1600" b="0" i="1" smtClean="0">
                        <a:latin typeface="Cambria Math" panose="02040503050406030204" pitchFamily="18" charset="0"/>
                        <a:cs typeface="Arial" panose="020B0604020202020204" pitchFamily="34" charset="0"/>
                      </a:rPr>
                      <m:t>(</m:t>
                    </m:r>
                    <m:r>
                      <a:rPr lang="en-US" sz="1600" b="0" i="1" smtClean="0">
                        <a:latin typeface="Cambria Math" panose="02040503050406030204" pitchFamily="18" charset="0"/>
                        <a:cs typeface="Arial" panose="020B0604020202020204" pitchFamily="34" charset="0"/>
                      </a:rPr>
                      <m:t>𝑦</m:t>
                    </m:r>
                    <m:r>
                      <a:rPr lang="en-US" sz="1600" b="0" i="1" smtClean="0">
                        <a:latin typeface="Cambria Math" panose="02040503050406030204" pitchFamily="18" charset="0"/>
                        <a:cs typeface="Arial" panose="020B0604020202020204" pitchFamily="34" charset="0"/>
                      </a:rPr>
                      <m:t>|</m:t>
                    </m:r>
                    <m:r>
                      <a:rPr lang="en-US" sz="1600" b="0" i="1" smtClean="0">
                        <a:latin typeface="Cambria Math" panose="02040503050406030204" pitchFamily="18" charset="0"/>
                        <a:cs typeface="Arial" panose="020B0604020202020204" pitchFamily="34" charset="0"/>
                      </a:rPr>
                      <m:t>𝑥</m:t>
                    </m:r>
                    <m:r>
                      <a:rPr lang="en-US" sz="1600" b="0" i="1" smtClean="0">
                        <a:latin typeface="Cambria Math" panose="02040503050406030204" pitchFamily="18" charset="0"/>
                        <a:cs typeface="Arial" panose="020B0604020202020204" pitchFamily="34" charset="0"/>
                      </a:rPr>
                      <m:t>, </m:t>
                    </m:r>
                    <m:r>
                      <a:rPr lang="en-US" sz="1600" b="0" i="1" smtClean="0">
                        <a:latin typeface="Cambria Math" panose="02040503050406030204" pitchFamily="18" charset="0"/>
                        <a:cs typeface="Arial" panose="020B0604020202020204" pitchFamily="34" charset="0"/>
                      </a:rPr>
                      <m:t>𝑟𝑒𝑎𝑙</m:t>
                    </m:r>
                    <m:r>
                      <a:rPr lang="en-US" sz="1600" b="0" i="1" smtClean="0">
                        <a:latin typeface="Cambria Math" panose="02040503050406030204" pitchFamily="18" charset="0"/>
                        <a:cs typeface="Arial" panose="020B0604020202020204" pitchFamily="34" charset="0"/>
                      </a:rPr>
                      <m:t>)≠</m:t>
                    </m:r>
                    <m:r>
                      <a:rPr lang="en-US" sz="1600" b="0" i="1" smtClean="0">
                        <a:latin typeface="Cambria Math" panose="02040503050406030204" pitchFamily="18" charset="0"/>
                        <a:ea typeface="Cambria Math" panose="02040503050406030204" pitchFamily="18" charset="0"/>
                        <a:cs typeface="Arial" panose="020B0604020202020204" pitchFamily="34" charset="0"/>
                      </a:rPr>
                      <m:t>𝑝</m:t>
                    </m:r>
                    <m:d>
                      <m:dPr>
                        <m:ctrlPr>
                          <a:rPr lang="en-US" sz="1600" b="0" i="1" smtClean="0">
                            <a:latin typeface="Cambria Math" panose="02040503050406030204" pitchFamily="18" charset="0"/>
                            <a:ea typeface="Cambria Math" panose="02040503050406030204" pitchFamily="18" charset="0"/>
                            <a:cs typeface="Arial" panose="020B0604020202020204" pitchFamily="34" charset="0"/>
                          </a:rPr>
                        </m:ctrlPr>
                      </m:dPr>
                      <m:e>
                        <m:r>
                          <a:rPr lang="en-US" sz="1600" b="0" i="1" smtClean="0">
                            <a:latin typeface="Cambria Math" panose="02040503050406030204" pitchFamily="18" charset="0"/>
                            <a:ea typeface="Cambria Math" panose="02040503050406030204" pitchFamily="18" charset="0"/>
                            <a:cs typeface="Arial" panose="020B0604020202020204" pitchFamily="34" charset="0"/>
                          </a:rPr>
                          <m:t>𝑦</m:t>
                        </m:r>
                      </m:e>
                      <m:e>
                        <m:r>
                          <a:rPr lang="en-US" sz="1600" b="0" i="1" smtClean="0">
                            <a:latin typeface="Cambria Math" panose="02040503050406030204" pitchFamily="18" charset="0"/>
                            <a:ea typeface="Cambria Math" panose="02040503050406030204" pitchFamily="18" charset="0"/>
                            <a:cs typeface="Arial" panose="020B0604020202020204" pitchFamily="34" charset="0"/>
                          </a:rPr>
                          <m:t>𝑥</m:t>
                        </m:r>
                        <m:r>
                          <a:rPr lang="en-US" sz="1600" b="0" i="1" smtClean="0">
                            <a:latin typeface="Cambria Math" panose="02040503050406030204" pitchFamily="18" charset="0"/>
                            <a:ea typeface="Cambria Math" panose="02040503050406030204" pitchFamily="18" charset="0"/>
                            <a:cs typeface="Arial" panose="020B0604020202020204" pitchFamily="34" charset="0"/>
                          </a:rPr>
                          <m:t>, </m:t>
                        </m:r>
                        <m:r>
                          <a:rPr lang="en-US" sz="1600" b="0" i="1" smtClean="0">
                            <a:latin typeface="Cambria Math" panose="02040503050406030204" pitchFamily="18" charset="0"/>
                            <a:ea typeface="Cambria Math" panose="02040503050406030204" pitchFamily="18" charset="0"/>
                            <a:cs typeface="Arial" panose="020B0604020202020204" pitchFamily="34" charset="0"/>
                          </a:rPr>
                          <m:t>𝑢𝑛𝑑𝑒𝑟𝑠𝑎𝑚𝑝𝑙𝑒𝑑</m:t>
                        </m:r>
                      </m:e>
                    </m:d>
                  </m:oMath>
                </a14:m>
                <a:r>
                  <a:rPr lang="en-US" sz="1600" dirty="0">
                    <a:cs typeface="Arial" panose="020B0604020202020204" pitchFamily="34" charset="0"/>
                  </a:rPr>
                  <a:t>, therefore, threshold needs to be adjusted to real probability distribution again</a:t>
                </a:r>
              </a:p>
              <a:p>
                <a:pPr marL="285750" indent="-285750">
                  <a:buFont typeface="Wingdings" panose="05000000000000000000" pitchFamily="2" charset="2"/>
                  <a:buChar char="§"/>
                </a:pPr>
                <a:r>
                  <a:rPr lang="en-US" sz="1600" dirty="0">
                    <a:cs typeface="Arial" panose="020B0604020202020204" pitchFamily="34" charset="0"/>
                  </a:rPr>
                  <a:t>For this project, we are looking at the probabilities predicted (for class 1) and set the thresholds accordingly when applying the model on the Hold Out set (naïve approach)</a:t>
                </a:r>
              </a:p>
            </p:txBody>
          </p:sp>
        </mc:Choice>
        <mc:Fallback xmlns="">
          <p:sp>
            <p:nvSpPr>
              <p:cNvPr id="7" name="TextBox 6">
                <a:extLst>
                  <a:ext uri="{FF2B5EF4-FFF2-40B4-BE49-F238E27FC236}">
                    <a16:creationId xmlns:a16="http://schemas.microsoft.com/office/drawing/2014/main" id="{E0E59599-3442-4534-B203-15BE40BB428E}"/>
                  </a:ext>
                </a:extLst>
              </p:cNvPr>
              <p:cNvSpPr txBox="1">
                <a:spLocks noRot="1" noChangeAspect="1" noMove="1" noResize="1" noEditPoints="1" noAdjustHandles="1" noChangeArrowheads="1" noChangeShapeType="1" noTextEdit="1"/>
              </p:cNvSpPr>
              <p:nvPr/>
            </p:nvSpPr>
            <p:spPr>
              <a:xfrm>
                <a:off x="762000" y="1752721"/>
                <a:ext cx="10772775" cy="1815882"/>
              </a:xfrm>
              <a:prstGeom prst="rect">
                <a:avLst/>
              </a:prstGeom>
              <a:blipFill>
                <a:blip r:embed="rId5"/>
                <a:stretch>
                  <a:fillRect l="-169" t="-667" r="-508" b="-3000"/>
                </a:stretch>
              </a:blipFill>
              <a:ln w="19050">
                <a:solidFill>
                  <a:srgbClr val="50B4C8"/>
                </a:solid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6D0DD7FE-9321-49E3-893C-7BD8BC41477E}"/>
              </a:ext>
            </a:extLst>
          </p:cNvPr>
          <p:cNvSpPr txBox="1"/>
          <p:nvPr/>
        </p:nvSpPr>
        <p:spPr>
          <a:xfrm>
            <a:off x="4759" y="6604948"/>
            <a:ext cx="6977066" cy="246221"/>
          </a:xfrm>
          <a:prstGeom prst="rect">
            <a:avLst/>
          </a:prstGeom>
          <a:noFill/>
        </p:spPr>
        <p:txBody>
          <a:bodyPr wrap="square" rtlCol="0">
            <a:spAutoFit/>
          </a:bodyPr>
          <a:lstStyle/>
          <a:p>
            <a:r>
              <a:rPr lang="en-US" sz="1000" dirty="0"/>
              <a:t>Source: [1] Dal </a:t>
            </a:r>
            <a:r>
              <a:rPr lang="en-US" sz="1000" dirty="0" err="1"/>
              <a:t>Pozzolo</a:t>
            </a:r>
            <a:r>
              <a:rPr lang="en-US" sz="1000" dirty="0"/>
              <a:t> et al. (2015): Calibrating Probability with </a:t>
            </a:r>
            <a:r>
              <a:rPr lang="en-US" sz="1000" dirty="0" err="1"/>
              <a:t>Undersampling</a:t>
            </a:r>
            <a:r>
              <a:rPr lang="en-US" sz="1000" dirty="0"/>
              <a:t> for Unbalanced Classification</a:t>
            </a:r>
          </a:p>
        </p:txBody>
      </p:sp>
      <p:cxnSp>
        <p:nvCxnSpPr>
          <p:cNvPr id="10" name="Straight Connector 9">
            <a:extLst>
              <a:ext uri="{FF2B5EF4-FFF2-40B4-BE49-F238E27FC236}">
                <a16:creationId xmlns:a16="http://schemas.microsoft.com/office/drawing/2014/main" id="{15C98E8E-7672-4192-BDD1-1530F2EA734F}"/>
              </a:ext>
            </a:extLst>
          </p:cNvPr>
          <p:cNvCxnSpPr/>
          <p:nvPr/>
        </p:nvCxnSpPr>
        <p:spPr>
          <a:xfrm>
            <a:off x="4301014" y="3772693"/>
            <a:ext cx="0" cy="272783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62BB7DE-A095-4B0E-ADFF-53FDA9077D14}"/>
              </a:ext>
            </a:extLst>
          </p:cNvPr>
          <p:cNvCxnSpPr/>
          <p:nvPr/>
        </p:nvCxnSpPr>
        <p:spPr>
          <a:xfrm>
            <a:off x="7995762" y="3772693"/>
            <a:ext cx="0" cy="2727832"/>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89EFFCC0-9A2A-4E27-9FD5-325306D5E1C7}"/>
              </a:ext>
            </a:extLst>
          </p:cNvPr>
          <p:cNvPicPr>
            <a:picLocks noChangeAspect="1"/>
          </p:cNvPicPr>
          <p:nvPr/>
        </p:nvPicPr>
        <p:blipFill>
          <a:blip r:embed="rId6"/>
          <a:stretch>
            <a:fillRect/>
          </a:stretch>
        </p:blipFill>
        <p:spPr>
          <a:xfrm>
            <a:off x="8151495" y="3926218"/>
            <a:ext cx="3383280" cy="2264170"/>
          </a:xfrm>
          <a:prstGeom prst="rect">
            <a:avLst/>
          </a:prstGeom>
        </p:spPr>
      </p:pic>
      <p:sp>
        <p:nvSpPr>
          <p:cNvPr id="13" name="TextBox 12">
            <a:extLst>
              <a:ext uri="{FF2B5EF4-FFF2-40B4-BE49-F238E27FC236}">
                <a16:creationId xmlns:a16="http://schemas.microsoft.com/office/drawing/2014/main" id="{9C1F9B9C-959C-4880-9D1A-4364A5C35440}"/>
              </a:ext>
            </a:extLst>
          </p:cNvPr>
          <p:cNvSpPr txBox="1"/>
          <p:nvPr/>
        </p:nvSpPr>
        <p:spPr>
          <a:xfrm>
            <a:off x="10820400" y="3910556"/>
            <a:ext cx="625434" cy="215444"/>
          </a:xfrm>
          <a:prstGeom prst="rect">
            <a:avLst/>
          </a:prstGeom>
          <a:solidFill>
            <a:schemeClr val="bg1"/>
          </a:solidFill>
        </p:spPr>
        <p:txBody>
          <a:bodyPr rot="0" spcFirstLastPara="0" vertOverflow="overflow" horzOverflow="overflow" vert="horz" wrap="square" lIns="91440" tIns="45720" rIns="91440" bIns="45720" numCol="1" spcCol="0" rtlCol="0" fromWordArt="0" anchor="b" anchorCtr="0" forceAA="0" compatLnSpc="1">
            <a:prstTxWarp prst="textNoShape">
              <a:avLst/>
            </a:prstTxWarp>
            <a:spAutoFit/>
          </a:bodyPr>
          <a:lstStyle/>
          <a:p>
            <a:pPr algn="l"/>
            <a:r>
              <a:rPr lang="en-US" sz="800" b="1" dirty="0" err="1"/>
              <a:t>XGBoost</a:t>
            </a:r>
          </a:p>
        </p:txBody>
      </p:sp>
      <p:sp>
        <p:nvSpPr>
          <p:cNvPr id="14" name="Rectangle 13">
            <a:extLst>
              <a:ext uri="{FF2B5EF4-FFF2-40B4-BE49-F238E27FC236}">
                <a16:creationId xmlns:a16="http://schemas.microsoft.com/office/drawing/2014/main" id="{B490FDA5-A6B3-46F0-8CD1-32F6691953FC}"/>
              </a:ext>
            </a:extLst>
          </p:cNvPr>
          <p:cNvSpPr/>
          <p:nvPr/>
        </p:nvSpPr>
        <p:spPr>
          <a:xfrm>
            <a:off x="8116536" y="3816679"/>
            <a:ext cx="3478479" cy="25680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07225762-DCE8-4C0C-A773-7AE2D57DE68F}"/>
              </a:ext>
            </a:extLst>
          </p:cNvPr>
          <p:cNvCxnSpPr>
            <a:cxnSpLocks/>
          </p:cNvCxnSpPr>
          <p:nvPr/>
        </p:nvCxnSpPr>
        <p:spPr>
          <a:xfrm>
            <a:off x="10820400" y="4099337"/>
            <a:ext cx="562468" cy="1"/>
          </a:xfrm>
          <a:prstGeom prst="straightConnector1">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626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1C1572-0E94-44E9-9CC6-872EE30B500C}"/>
              </a:ext>
            </a:extLst>
          </p:cNvPr>
          <p:cNvSpPr>
            <a:spLocks noGrp="1"/>
          </p:cNvSpPr>
          <p:nvPr>
            <p:ph type="title"/>
          </p:nvPr>
        </p:nvSpPr>
        <p:spPr>
          <a:xfrm>
            <a:off x="7929807" y="1918906"/>
            <a:ext cx="4051176" cy="1920240"/>
          </a:xfrm>
        </p:spPr>
        <p:txBody>
          <a:bodyPr anchor="t"/>
          <a:lstStyle/>
          <a:p>
            <a:r>
              <a:rPr lang="en-US" dirty="0"/>
              <a:t>6. Conclusion</a:t>
            </a:r>
          </a:p>
        </p:txBody>
      </p:sp>
      <p:pic>
        <p:nvPicPr>
          <p:cNvPr id="8" name="Picture 7">
            <a:extLst>
              <a:ext uri="{FF2B5EF4-FFF2-40B4-BE49-F238E27FC236}">
                <a16:creationId xmlns:a16="http://schemas.microsoft.com/office/drawing/2014/main" id="{FBCD056E-E39D-43C2-AD27-17C984F7D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84"/>
            <a:ext cx="7623621" cy="6862483"/>
          </a:xfrm>
          <a:prstGeom prst="rect">
            <a:avLst/>
          </a:prstGeom>
        </p:spPr>
      </p:pic>
    </p:spTree>
    <p:extLst>
      <p:ext uri="{BB962C8B-B14F-4D97-AF65-F5344CB8AC3E}">
        <p14:creationId xmlns:p14="http://schemas.microsoft.com/office/powerpoint/2010/main" val="1851366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1C1572-0E94-44E9-9CC6-872EE30B500C}"/>
              </a:ext>
            </a:extLst>
          </p:cNvPr>
          <p:cNvSpPr>
            <a:spLocks noGrp="1"/>
          </p:cNvSpPr>
          <p:nvPr>
            <p:ph type="title"/>
          </p:nvPr>
        </p:nvSpPr>
        <p:spPr>
          <a:xfrm>
            <a:off x="7929807" y="1918906"/>
            <a:ext cx="4051176" cy="1920240"/>
          </a:xfrm>
        </p:spPr>
        <p:txBody>
          <a:bodyPr anchor="t"/>
          <a:lstStyle/>
          <a:p>
            <a:r>
              <a:rPr lang="en-US"/>
              <a:t>1. Business Problem</a:t>
            </a:r>
            <a:endParaRPr lang="en-US" dirty="0"/>
          </a:p>
        </p:txBody>
      </p:sp>
      <p:pic>
        <p:nvPicPr>
          <p:cNvPr id="8" name="Picture 7">
            <a:extLst>
              <a:ext uri="{FF2B5EF4-FFF2-40B4-BE49-F238E27FC236}">
                <a16:creationId xmlns:a16="http://schemas.microsoft.com/office/drawing/2014/main" id="{FBCD056E-E39D-43C2-AD27-17C984F7D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84"/>
            <a:ext cx="7623621" cy="6862483"/>
          </a:xfrm>
          <a:prstGeom prst="rect">
            <a:avLst/>
          </a:prstGeom>
        </p:spPr>
      </p:pic>
    </p:spTree>
    <p:extLst>
      <p:ext uri="{BB962C8B-B14F-4D97-AF65-F5344CB8AC3E}">
        <p14:creationId xmlns:p14="http://schemas.microsoft.com/office/powerpoint/2010/main" val="24324207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7A85-7839-4E38-B9D2-43F9DD939F58}"/>
              </a:ext>
            </a:extLst>
          </p:cNvPr>
          <p:cNvSpPr>
            <a:spLocks noGrp="1"/>
          </p:cNvSpPr>
          <p:nvPr>
            <p:ph type="title"/>
          </p:nvPr>
        </p:nvSpPr>
        <p:spPr/>
        <p:txBody>
          <a:bodyPr/>
          <a:lstStyle/>
          <a:p>
            <a:r>
              <a:rPr lang="en-US" dirty="0"/>
              <a:t>Conclusion &amp; Future Work</a:t>
            </a:r>
          </a:p>
        </p:txBody>
      </p:sp>
      <p:sp>
        <p:nvSpPr>
          <p:cNvPr id="3" name="TextBox 2">
            <a:extLst>
              <a:ext uri="{FF2B5EF4-FFF2-40B4-BE49-F238E27FC236}">
                <a16:creationId xmlns:a16="http://schemas.microsoft.com/office/drawing/2014/main" id="{11D498EA-1528-4789-86C4-094BAE1135FF}"/>
              </a:ext>
            </a:extLst>
          </p:cNvPr>
          <p:cNvSpPr txBox="1"/>
          <p:nvPr/>
        </p:nvSpPr>
        <p:spPr>
          <a:xfrm>
            <a:off x="1256145" y="1865745"/>
            <a:ext cx="9993746" cy="3970318"/>
          </a:xfrm>
          <a:prstGeom prst="rect">
            <a:avLst/>
          </a:prstGeom>
          <a:noFill/>
        </p:spPr>
        <p:txBody>
          <a:bodyPr wrap="square" rtlCol="0" anchor="t">
            <a:spAutoFit/>
          </a:bodyPr>
          <a:lstStyle/>
          <a:p>
            <a:r>
              <a:rPr lang="en-US" b="1" dirty="0">
                <a:latin typeface="Arial" panose="020B0604020202020204" pitchFamily="34" charset="0"/>
                <a:cs typeface="Arial" panose="020B0604020202020204" pitchFamily="34" charset="0"/>
              </a:rPr>
              <a:t>Conclusion:</a:t>
            </a:r>
          </a:p>
          <a:p>
            <a:pPr marL="285750" indent="-285750">
              <a:buFont typeface="Wingdings"/>
              <a:buChar char="§"/>
            </a:pPr>
            <a:r>
              <a:rPr lang="en-US" dirty="0"/>
              <a:t>Anomaly detection problems require several methods to correctly classify binary or multiclass problems. </a:t>
            </a:r>
          </a:p>
          <a:p>
            <a:pPr marL="285750" indent="-285750">
              <a:buFont typeface="Wingdings"/>
              <a:buChar char="§"/>
            </a:pPr>
            <a:r>
              <a:rPr lang="en-US" dirty="0"/>
              <a:t>Feature Engineering was important to help improve the performance of the model based on AUC. In situations with very large datasets, appropriate feature selection is important to consider in data processing.</a:t>
            </a:r>
            <a:endParaRPr lang="en-US" dirty="0">
              <a:cs typeface="Calibri Light" panose="020F0302020204030204"/>
            </a:endParaRPr>
          </a:p>
          <a:p>
            <a:pPr marL="285750" indent="-285750">
              <a:buFont typeface="Wingdings"/>
              <a:buChar char="§"/>
            </a:pPr>
            <a:r>
              <a:rPr lang="en-US" dirty="0"/>
              <a:t>Sampling is a good solution for helping to deal with very unbalanced datasets to remove majority/minority bias. However, sampling also leads to </a:t>
            </a:r>
            <a:r>
              <a:rPr lang="en-US" dirty="0" err="1"/>
              <a:t>apriori</a:t>
            </a:r>
            <a:r>
              <a:rPr lang="en-US" dirty="0"/>
              <a:t> and </a:t>
            </a:r>
            <a:r>
              <a:rPr lang="en-US" dirty="0" err="1"/>
              <a:t>aposterior</a:t>
            </a:r>
            <a:r>
              <a:rPr lang="en-US" dirty="0"/>
              <a:t> probability differences due real data vs. manufactured data that affects test set model performance.</a:t>
            </a:r>
            <a:endParaRPr lang="en-US" dirty="0">
              <a:cs typeface="Calibri Light" panose="020F0302020204030204"/>
            </a:endParaRPr>
          </a:p>
          <a:p>
            <a:endParaRPr lang="en-US" dirty="0"/>
          </a:p>
          <a:p>
            <a:r>
              <a:rPr lang="en-US" b="1" dirty="0">
                <a:latin typeface="Arial" panose="020B0604020202020204" pitchFamily="34" charset="0"/>
                <a:cs typeface="Arial" panose="020B0604020202020204" pitchFamily="34" charset="0"/>
              </a:rPr>
              <a:t>Future work:</a:t>
            </a:r>
          </a:p>
          <a:p>
            <a:pPr marL="285750" indent="-285750">
              <a:buFont typeface="Wingdings"/>
              <a:buChar char="§"/>
            </a:pPr>
            <a:r>
              <a:rPr lang="en-US" dirty="0"/>
              <a:t>For future work, we would like to investigate more sophisticated models of thresholding to counteract the overfitting that was produced during random </a:t>
            </a:r>
            <a:r>
              <a:rPr lang="en-US" dirty="0" err="1"/>
              <a:t>undersampling</a:t>
            </a:r>
            <a:r>
              <a:rPr lang="en-US" dirty="0"/>
              <a:t>. There are several cases applying Bayes’ theorem to reduce the Sample Selection Bias.</a:t>
            </a:r>
          </a:p>
        </p:txBody>
      </p:sp>
    </p:spTree>
    <p:extLst>
      <p:ext uri="{BB962C8B-B14F-4D97-AF65-F5344CB8AC3E}">
        <p14:creationId xmlns:p14="http://schemas.microsoft.com/office/powerpoint/2010/main" val="31829851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BA7A6-15E6-400C-A162-A5CC71491710}"/>
              </a:ext>
            </a:extLst>
          </p:cNvPr>
          <p:cNvSpPr>
            <a:spLocks noGrp="1"/>
          </p:cNvSpPr>
          <p:nvPr>
            <p:ph type="ctrTitle"/>
          </p:nvPr>
        </p:nvSpPr>
        <p:spPr>
          <a:xfrm>
            <a:off x="1747838" y="3308880"/>
            <a:ext cx="10782300" cy="782108"/>
          </a:xfrm>
        </p:spPr>
        <p:txBody>
          <a:bodyPr/>
          <a:lstStyle/>
          <a:p>
            <a:r>
              <a:rPr lang="en-US" b="1" dirty="0">
                <a:solidFill>
                  <a:schemeClr val="bg1"/>
                </a:solidFill>
                <a:cs typeface="Calibri Light"/>
              </a:rPr>
              <a:t>	Thank you! </a:t>
            </a:r>
            <a:br>
              <a:rPr lang="en-US" b="1" dirty="0">
                <a:solidFill>
                  <a:schemeClr val="bg1"/>
                </a:solidFill>
                <a:cs typeface="Calibri Light"/>
              </a:rPr>
            </a:br>
            <a:r>
              <a:rPr lang="en-US" b="1" dirty="0">
                <a:solidFill>
                  <a:schemeClr val="bg1"/>
                </a:solidFill>
                <a:cs typeface="Calibri Light"/>
              </a:rPr>
              <a:t>		- Questions?</a:t>
            </a:r>
            <a:endParaRPr lang="en-US" b="1" dirty="0">
              <a:solidFill>
                <a:schemeClr val="bg1"/>
              </a:solidFill>
            </a:endParaRPr>
          </a:p>
        </p:txBody>
      </p:sp>
      <p:pic>
        <p:nvPicPr>
          <p:cNvPr id="25" name="Picture 24">
            <a:extLst>
              <a:ext uri="{FF2B5EF4-FFF2-40B4-BE49-F238E27FC236}">
                <a16:creationId xmlns:a16="http://schemas.microsoft.com/office/drawing/2014/main" id="{65563051-B53F-4B33-9512-56D389A18825}"/>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272067" y="-410633"/>
            <a:ext cx="3258071" cy="2932787"/>
          </a:xfrm>
          <a:prstGeom prst="rect">
            <a:avLst/>
          </a:prstGeom>
        </p:spPr>
      </p:pic>
      <p:pic>
        <p:nvPicPr>
          <p:cNvPr id="27" name="Picture 26">
            <a:extLst>
              <a:ext uri="{FF2B5EF4-FFF2-40B4-BE49-F238E27FC236}">
                <a16:creationId xmlns:a16="http://schemas.microsoft.com/office/drawing/2014/main" id="{0D557892-5543-48D6-92DE-5F21412C60D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816" b="89980" l="1839" r="89990">
                        <a14:foregroundMark x1="35036" y1="9816" x2="35036" y2="9816"/>
                        <a14:foregroundMark x1="1839" y1="60123" x2="1839" y2="60123"/>
                        <a14:foregroundMark x1="11338" y1="66667" x2="11338" y2="66667"/>
                        <a14:backgroundMark x1="77120" y1="34969" x2="77630" y2="39468"/>
                        <a14:backgroundMark x1="78447" y1="43967" x2="80082" y2="42536"/>
                        <a14:backgroundMark x1="78550" y1="35992" x2="79980" y2="41309"/>
                        <a14:backgroundMark x1="13892" y1="59509" x2="13892" y2="59509"/>
                        <a14:backgroundMark x1="10930" y1="64008" x2="10930" y2="64008"/>
                      </a14:backgroundRemoval>
                    </a14:imgEffect>
                  </a14:imgLayer>
                </a14:imgProps>
              </a:ext>
              <a:ext uri="{28A0092B-C50C-407E-A947-70E740481C1C}">
                <a14:useLocalDpi xmlns:a14="http://schemas.microsoft.com/office/drawing/2010/main" val="0"/>
              </a:ext>
            </a:extLst>
          </a:blip>
          <a:stretch>
            <a:fillRect/>
          </a:stretch>
        </p:blipFill>
        <p:spPr>
          <a:xfrm>
            <a:off x="180975" y="4158209"/>
            <a:ext cx="5376862" cy="2685685"/>
          </a:xfrm>
          <a:prstGeom prst="rect">
            <a:avLst/>
          </a:prstGeom>
        </p:spPr>
      </p:pic>
    </p:spTree>
    <p:extLst>
      <p:ext uri="{BB962C8B-B14F-4D97-AF65-F5344CB8AC3E}">
        <p14:creationId xmlns:p14="http://schemas.microsoft.com/office/powerpoint/2010/main" val="130383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AD335-F631-4637-AEC6-4763598DCE97}"/>
              </a:ext>
            </a:extLst>
          </p:cNvPr>
          <p:cNvSpPr>
            <a:spLocks noGrp="1"/>
          </p:cNvSpPr>
          <p:nvPr>
            <p:ph type="title"/>
          </p:nvPr>
        </p:nvSpPr>
        <p:spPr/>
        <p:txBody>
          <a:bodyPr/>
          <a:lstStyle/>
          <a:p>
            <a:r>
              <a:rPr lang="en-US" dirty="0"/>
              <a:t>Business Problem</a:t>
            </a:r>
          </a:p>
        </p:txBody>
      </p:sp>
      <p:grpSp>
        <p:nvGrpSpPr>
          <p:cNvPr id="21" name="Group 20">
            <a:extLst>
              <a:ext uri="{FF2B5EF4-FFF2-40B4-BE49-F238E27FC236}">
                <a16:creationId xmlns:a16="http://schemas.microsoft.com/office/drawing/2014/main" id="{BEDB8CBC-42F8-4C31-8351-6D20A3C5B3B4}"/>
              </a:ext>
            </a:extLst>
          </p:cNvPr>
          <p:cNvGrpSpPr/>
          <p:nvPr/>
        </p:nvGrpSpPr>
        <p:grpSpPr>
          <a:xfrm>
            <a:off x="657225" y="2034723"/>
            <a:ext cx="4276726" cy="3878074"/>
            <a:chOff x="657225" y="1901052"/>
            <a:chExt cx="4276726" cy="3878074"/>
          </a:xfrm>
        </p:grpSpPr>
        <p:pic>
          <p:nvPicPr>
            <p:cNvPr id="5" name="Picture 4">
              <a:extLst>
                <a:ext uri="{FF2B5EF4-FFF2-40B4-BE49-F238E27FC236}">
                  <a16:creationId xmlns:a16="http://schemas.microsoft.com/office/drawing/2014/main" id="{525FCEF0-234B-4F95-B6F8-0B9F6CD211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225" y="1901052"/>
              <a:ext cx="4276726" cy="2111745"/>
            </a:xfrm>
            <a:prstGeom prst="rect">
              <a:avLst/>
            </a:prstGeom>
          </p:spPr>
        </p:pic>
        <p:sp>
          <p:nvSpPr>
            <p:cNvPr id="7" name="TextBox 6">
              <a:extLst>
                <a:ext uri="{FF2B5EF4-FFF2-40B4-BE49-F238E27FC236}">
                  <a16:creationId xmlns:a16="http://schemas.microsoft.com/office/drawing/2014/main" id="{ECE9D792-B9E3-4009-AAFF-80EF99A92908}"/>
                </a:ext>
              </a:extLst>
            </p:cNvPr>
            <p:cNvSpPr txBox="1"/>
            <p:nvPr/>
          </p:nvSpPr>
          <p:spPr>
            <a:xfrm>
              <a:off x="657225" y="4067760"/>
              <a:ext cx="4276726" cy="171136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Advertisers pay websites/app providers by click/per download</a:t>
              </a:r>
            </a:p>
            <a:p>
              <a:pPr marL="285750" indent="-285750">
                <a:lnSpc>
                  <a:spcPct val="150000"/>
                </a:lnSpc>
                <a:buFont typeface="Wingdings" panose="05000000000000000000" pitchFamily="2" charset="2"/>
                <a:buChar char="§"/>
              </a:pPr>
              <a:r>
                <a:rPr lang="en-US" dirty="0"/>
                <a:t>About </a:t>
              </a:r>
              <a:r>
                <a:rPr lang="en-US" b="1" dirty="0"/>
                <a:t>$280 billion</a:t>
              </a:r>
              <a:r>
                <a:rPr lang="en-US" dirty="0"/>
                <a:t> digital ad spending globally per year (2018) and growing </a:t>
              </a:r>
              <a:r>
                <a:rPr lang="en-US" sz="1200" dirty="0"/>
                <a:t>[1]</a:t>
              </a:r>
            </a:p>
          </p:txBody>
        </p:sp>
      </p:grpSp>
      <p:grpSp>
        <p:nvGrpSpPr>
          <p:cNvPr id="22" name="Group 21">
            <a:extLst>
              <a:ext uri="{FF2B5EF4-FFF2-40B4-BE49-F238E27FC236}">
                <a16:creationId xmlns:a16="http://schemas.microsoft.com/office/drawing/2014/main" id="{604F55C4-7D55-4DC1-ACAA-3ACE132D405E}"/>
              </a:ext>
            </a:extLst>
          </p:cNvPr>
          <p:cNvGrpSpPr/>
          <p:nvPr/>
        </p:nvGrpSpPr>
        <p:grpSpPr>
          <a:xfrm>
            <a:off x="6362885" y="1054999"/>
            <a:ext cx="5666183" cy="5326484"/>
            <a:chOff x="6362885" y="907358"/>
            <a:chExt cx="5666183" cy="5326484"/>
          </a:xfrm>
        </p:grpSpPr>
        <p:sp>
          <p:nvSpPr>
            <p:cNvPr id="18" name="Flowchart: Connector 17">
              <a:extLst>
                <a:ext uri="{FF2B5EF4-FFF2-40B4-BE49-F238E27FC236}">
                  <a16:creationId xmlns:a16="http://schemas.microsoft.com/office/drawing/2014/main" id="{27F3D13A-D9F8-4231-840F-A679477DF066}"/>
                </a:ext>
              </a:extLst>
            </p:cNvPr>
            <p:cNvSpPr/>
            <p:nvPr/>
          </p:nvSpPr>
          <p:spPr>
            <a:xfrm>
              <a:off x="6362885" y="907358"/>
              <a:ext cx="5666183" cy="5326484"/>
            </a:xfrm>
            <a:prstGeom prst="flowChartConnector">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p>
          </p:txBody>
        </p:sp>
        <p:sp>
          <p:nvSpPr>
            <p:cNvPr id="9" name="Flowchart: Connector 8">
              <a:extLst>
                <a:ext uri="{FF2B5EF4-FFF2-40B4-BE49-F238E27FC236}">
                  <a16:creationId xmlns:a16="http://schemas.microsoft.com/office/drawing/2014/main" id="{08DA666B-CF99-4A01-A370-D478E67FF56D}"/>
                </a:ext>
              </a:extLst>
            </p:cNvPr>
            <p:cNvSpPr/>
            <p:nvPr/>
          </p:nvSpPr>
          <p:spPr>
            <a:xfrm>
              <a:off x="7015156" y="2213480"/>
              <a:ext cx="1985962" cy="1866900"/>
            </a:xfrm>
            <a:prstGeom prst="flowChartConnector">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50% of ads are never seen by a human </a:t>
              </a:r>
              <a:r>
                <a:rPr lang="en-US" sz="1200" b="1" dirty="0"/>
                <a:t>[2]</a:t>
              </a:r>
            </a:p>
          </p:txBody>
        </p:sp>
        <p:sp>
          <p:nvSpPr>
            <p:cNvPr id="10" name="Flowchart: Connector 9">
              <a:extLst>
                <a:ext uri="{FF2B5EF4-FFF2-40B4-BE49-F238E27FC236}">
                  <a16:creationId xmlns:a16="http://schemas.microsoft.com/office/drawing/2014/main" id="{37C76532-A03C-42D9-B4D3-8C7426EFB512}"/>
                </a:ext>
              </a:extLst>
            </p:cNvPr>
            <p:cNvSpPr/>
            <p:nvPr/>
          </p:nvSpPr>
          <p:spPr>
            <a:xfrm>
              <a:off x="8412304" y="3718440"/>
              <a:ext cx="2087266" cy="1962131"/>
            </a:xfrm>
            <a:prstGeom prst="flowChartConnector">
              <a:avLst/>
            </a:prstGeom>
            <a:solidFill>
              <a:srgbClr val="96D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78% of marketers cite click fraud as their top concern </a:t>
              </a:r>
              <a:r>
                <a:rPr lang="en-US" sz="1200" b="1" dirty="0"/>
                <a:t>[2]</a:t>
              </a:r>
            </a:p>
          </p:txBody>
        </p:sp>
        <p:sp>
          <p:nvSpPr>
            <p:cNvPr id="11" name="Flowchart: Connector 10">
              <a:extLst>
                <a:ext uri="{FF2B5EF4-FFF2-40B4-BE49-F238E27FC236}">
                  <a16:creationId xmlns:a16="http://schemas.microsoft.com/office/drawing/2014/main" id="{ED9D95CF-EFF8-4ABA-9C96-65940DA3566B}"/>
                </a:ext>
              </a:extLst>
            </p:cNvPr>
            <p:cNvSpPr/>
            <p:nvPr/>
          </p:nvSpPr>
          <p:spPr>
            <a:xfrm>
              <a:off x="9186451" y="1742184"/>
              <a:ext cx="2005822" cy="1885569"/>
            </a:xfrm>
            <a:prstGeom prst="flowChartConnector">
              <a:avLst/>
            </a:prstGeom>
            <a:solidFill>
              <a:srgbClr val="96D2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 $16.4 billion of losses in 2017 alone </a:t>
              </a:r>
              <a:r>
                <a:rPr lang="en-US" sz="1200" b="1" dirty="0"/>
                <a:t>[2]</a:t>
              </a:r>
            </a:p>
          </p:txBody>
        </p:sp>
        <p:sp>
          <p:nvSpPr>
            <p:cNvPr id="19" name="TextBox 18">
              <a:extLst>
                <a:ext uri="{FF2B5EF4-FFF2-40B4-BE49-F238E27FC236}">
                  <a16:creationId xmlns:a16="http://schemas.microsoft.com/office/drawing/2014/main" id="{ADDAADB2-EA25-48D9-8396-0601FD83D2E1}"/>
                </a:ext>
              </a:extLst>
            </p:cNvPr>
            <p:cNvSpPr txBox="1"/>
            <p:nvPr/>
          </p:nvSpPr>
          <p:spPr>
            <a:xfrm>
              <a:off x="7540915" y="1444348"/>
              <a:ext cx="2324100" cy="369332"/>
            </a:xfrm>
            <a:prstGeom prst="rect">
              <a:avLst/>
            </a:prstGeom>
            <a:noFill/>
          </p:spPr>
          <p:txBody>
            <a:bodyPr wrap="square" rtlCol="0">
              <a:spAutoFit/>
            </a:bodyPr>
            <a:lstStyle/>
            <a:p>
              <a:pPr algn="ctr"/>
              <a:r>
                <a:rPr lang="en-US" b="1" dirty="0">
                  <a:solidFill>
                    <a:srgbClr val="FF0000"/>
                  </a:solidFill>
                  <a:latin typeface="Arial" panose="020B0604020202020204" pitchFamily="34" charset="0"/>
                  <a:cs typeface="Arial" panose="020B0604020202020204" pitchFamily="34" charset="0"/>
                </a:rPr>
                <a:t>FRAUD</a:t>
              </a:r>
            </a:p>
          </p:txBody>
        </p:sp>
      </p:grpSp>
      <p:sp>
        <p:nvSpPr>
          <p:cNvPr id="23" name="Arrow: Down 22">
            <a:extLst>
              <a:ext uri="{FF2B5EF4-FFF2-40B4-BE49-F238E27FC236}">
                <a16:creationId xmlns:a16="http://schemas.microsoft.com/office/drawing/2014/main" id="{5B53F9D7-0A36-4E8E-B2B5-BC40271D84A7}"/>
              </a:ext>
            </a:extLst>
          </p:cNvPr>
          <p:cNvSpPr/>
          <p:nvPr/>
        </p:nvSpPr>
        <p:spPr>
          <a:xfrm rot="16200000">
            <a:off x="5456727" y="2772169"/>
            <a:ext cx="491668" cy="6503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4B6D962E-59D5-482A-A286-945449FA5DF4}"/>
              </a:ext>
            </a:extLst>
          </p:cNvPr>
          <p:cNvSpPr txBox="1"/>
          <p:nvPr/>
        </p:nvSpPr>
        <p:spPr>
          <a:xfrm>
            <a:off x="4758" y="6176323"/>
            <a:ext cx="8015291" cy="830997"/>
          </a:xfrm>
          <a:prstGeom prst="rect">
            <a:avLst/>
          </a:prstGeom>
          <a:noFill/>
        </p:spPr>
        <p:txBody>
          <a:bodyPr wrap="square" rtlCol="0">
            <a:spAutoFit/>
          </a:bodyPr>
          <a:lstStyle/>
          <a:p>
            <a:r>
              <a:rPr lang="en-US" sz="1200" dirty="0"/>
              <a:t>Sources: </a:t>
            </a:r>
          </a:p>
          <a:p>
            <a:r>
              <a:rPr lang="en-US" sz="1200" dirty="0"/>
              <a:t>[1] </a:t>
            </a:r>
            <a:r>
              <a:rPr lang="en-US" sz="1200" dirty="0">
                <a:hlinkClick r:id="rId3"/>
              </a:rPr>
              <a:t>https://www.emarketer.com/content/global-digital-ad-spending-2019</a:t>
            </a:r>
            <a:endParaRPr lang="en-US" sz="1200" dirty="0"/>
          </a:p>
          <a:p>
            <a:r>
              <a:rPr lang="en-US" sz="1200" dirty="0"/>
              <a:t>[2] </a:t>
            </a:r>
            <a:r>
              <a:rPr lang="en-US" sz="1200" dirty="0">
                <a:hlinkClick r:id="rId4"/>
              </a:rPr>
              <a:t>https://medium.com/@aprofita_co/add-fraud-know-your-enemy-or-how-to-recognize-prevent-being-hacked-fc8caf19b1f2</a:t>
            </a:r>
            <a:endParaRPr lang="en-US" sz="1200" dirty="0"/>
          </a:p>
          <a:p>
            <a:endParaRPr lang="en-US" sz="1200" dirty="0"/>
          </a:p>
        </p:txBody>
      </p:sp>
    </p:spTree>
    <p:extLst>
      <p:ext uri="{BB962C8B-B14F-4D97-AF65-F5344CB8AC3E}">
        <p14:creationId xmlns:p14="http://schemas.microsoft.com/office/powerpoint/2010/main" val="287113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F7A85-7839-4E38-B9D2-43F9DD939F58}"/>
              </a:ext>
            </a:extLst>
          </p:cNvPr>
          <p:cNvSpPr>
            <a:spLocks noGrp="1"/>
          </p:cNvSpPr>
          <p:nvPr>
            <p:ph type="title"/>
          </p:nvPr>
        </p:nvSpPr>
        <p:spPr/>
        <p:txBody>
          <a:bodyPr/>
          <a:lstStyle/>
          <a:p>
            <a:r>
              <a:rPr lang="en-US" dirty="0"/>
              <a:t>Business Problem (cont.)</a:t>
            </a:r>
          </a:p>
        </p:txBody>
      </p:sp>
      <p:grpSp>
        <p:nvGrpSpPr>
          <p:cNvPr id="9" name="Group 8">
            <a:extLst>
              <a:ext uri="{FF2B5EF4-FFF2-40B4-BE49-F238E27FC236}">
                <a16:creationId xmlns:a16="http://schemas.microsoft.com/office/drawing/2014/main" id="{1EE9936D-2CEB-45AC-98AF-E2F56942BA86}"/>
              </a:ext>
            </a:extLst>
          </p:cNvPr>
          <p:cNvGrpSpPr/>
          <p:nvPr/>
        </p:nvGrpSpPr>
        <p:grpSpPr>
          <a:xfrm>
            <a:off x="742950" y="1905006"/>
            <a:ext cx="10506075" cy="2014533"/>
            <a:chOff x="742950" y="1838331"/>
            <a:chExt cx="10506075" cy="2014533"/>
          </a:xfrm>
        </p:grpSpPr>
        <p:pic>
          <p:nvPicPr>
            <p:cNvPr id="5" name="Picture 4" descr="A close up of a logo&#10;&#10;Description automatically generated">
              <a:extLst>
                <a:ext uri="{FF2B5EF4-FFF2-40B4-BE49-F238E27FC236}">
                  <a16:creationId xmlns:a16="http://schemas.microsoft.com/office/drawing/2014/main" id="{2FC22D44-CE03-4241-8E87-09CF2ABD2E7C}"/>
                </a:ext>
              </a:extLst>
            </p:cNvPr>
            <p:cNvPicPr>
              <a:picLocks noChangeAspect="1"/>
            </p:cNvPicPr>
            <p:nvPr/>
          </p:nvPicPr>
          <p:blipFill rotWithShape="1">
            <a:blip r:embed="rId2">
              <a:extLst>
                <a:ext uri="{28A0092B-C50C-407E-A947-70E740481C1C}">
                  <a14:useLocalDpi xmlns:a14="http://schemas.microsoft.com/office/drawing/2010/main" val="0"/>
                </a:ext>
              </a:extLst>
            </a:blip>
            <a:srcRect t="33511" b="33656"/>
            <a:stretch/>
          </p:blipFill>
          <p:spPr>
            <a:xfrm>
              <a:off x="942975" y="2376492"/>
              <a:ext cx="2857500" cy="938213"/>
            </a:xfrm>
            <a:prstGeom prst="rect">
              <a:avLst/>
            </a:prstGeom>
          </p:spPr>
        </p:pic>
        <p:sp>
          <p:nvSpPr>
            <p:cNvPr id="6" name="Rectangle 5">
              <a:extLst>
                <a:ext uri="{FF2B5EF4-FFF2-40B4-BE49-F238E27FC236}">
                  <a16:creationId xmlns:a16="http://schemas.microsoft.com/office/drawing/2014/main" id="{ED4DD0C6-B2C8-471F-8E24-8760B93BA621}"/>
                </a:ext>
              </a:extLst>
            </p:cNvPr>
            <p:cNvSpPr/>
            <p:nvPr/>
          </p:nvSpPr>
          <p:spPr>
            <a:xfrm>
              <a:off x="742950" y="1838332"/>
              <a:ext cx="3257550" cy="20145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89F59F5E-059C-4D66-B569-634BC8B09D02}"/>
                </a:ext>
              </a:extLst>
            </p:cNvPr>
            <p:cNvSpPr txBox="1"/>
            <p:nvPr/>
          </p:nvSpPr>
          <p:spPr>
            <a:xfrm>
              <a:off x="4105275" y="1838331"/>
              <a:ext cx="7143750" cy="1711366"/>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dirty="0"/>
                <a:t>TalkingData is China’s largest independent big data platform</a:t>
              </a:r>
            </a:p>
            <a:p>
              <a:pPr marL="285750" indent="-285750">
                <a:lnSpc>
                  <a:spcPct val="150000"/>
                </a:lnSpc>
                <a:buFont typeface="Wingdings" panose="05000000000000000000" pitchFamily="2" charset="2"/>
                <a:buChar char="§"/>
              </a:pPr>
              <a:r>
                <a:rPr lang="en-US" dirty="0"/>
                <a:t>Covers ~ 70% of active mobile devices nationwide</a:t>
              </a:r>
            </a:p>
            <a:p>
              <a:pPr marL="285750" indent="-285750">
                <a:lnSpc>
                  <a:spcPct val="150000"/>
                </a:lnSpc>
                <a:buFont typeface="Wingdings" panose="05000000000000000000" pitchFamily="2" charset="2"/>
                <a:buChar char="§"/>
              </a:pPr>
              <a:r>
                <a:rPr lang="en-US" dirty="0"/>
                <a:t>Handle about 3 billion clicks per day, of which ~ 90% are potentially fraudulent</a:t>
              </a:r>
            </a:p>
          </p:txBody>
        </p:sp>
      </p:grpSp>
      <p:cxnSp>
        <p:nvCxnSpPr>
          <p:cNvPr id="11" name="Straight Connector 10">
            <a:extLst>
              <a:ext uri="{FF2B5EF4-FFF2-40B4-BE49-F238E27FC236}">
                <a16:creationId xmlns:a16="http://schemas.microsoft.com/office/drawing/2014/main" id="{6D12EFFA-BF5C-4AB6-AFBD-A37142E9520F}"/>
              </a:ext>
            </a:extLst>
          </p:cNvPr>
          <p:cNvCxnSpPr/>
          <p:nvPr/>
        </p:nvCxnSpPr>
        <p:spPr>
          <a:xfrm>
            <a:off x="595313" y="4217193"/>
            <a:ext cx="1102995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E07E0057-D0F9-4BFB-839C-EC799384EDBB}"/>
              </a:ext>
            </a:extLst>
          </p:cNvPr>
          <p:cNvGrpSpPr/>
          <p:nvPr/>
        </p:nvGrpSpPr>
        <p:grpSpPr>
          <a:xfrm>
            <a:off x="742950" y="4514847"/>
            <a:ext cx="10687049" cy="1904997"/>
            <a:chOff x="742950" y="4576763"/>
            <a:chExt cx="10687049" cy="1904997"/>
          </a:xfrm>
        </p:grpSpPr>
        <p:sp>
          <p:nvSpPr>
            <p:cNvPr id="12" name="Rectangle 11">
              <a:extLst>
                <a:ext uri="{FF2B5EF4-FFF2-40B4-BE49-F238E27FC236}">
                  <a16:creationId xmlns:a16="http://schemas.microsoft.com/office/drawing/2014/main" id="{DEEFEF87-A8B6-4169-AF4C-E8DA94FD6643}"/>
                </a:ext>
              </a:extLst>
            </p:cNvPr>
            <p:cNvSpPr/>
            <p:nvPr/>
          </p:nvSpPr>
          <p:spPr>
            <a:xfrm>
              <a:off x="742950" y="4576763"/>
              <a:ext cx="3290888" cy="1904997"/>
            </a:xfrm>
            <a:prstGeom prst="rect">
              <a:avLst/>
            </a:prstGeom>
            <a:solidFill>
              <a:schemeClr val="tx2">
                <a:lumMod val="10000"/>
                <a:lumOff val="90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gn="ctr">
                <a:buAutoNum type="arabicPeriod"/>
              </a:pPr>
              <a:r>
                <a:rPr lang="en-US" b="1" dirty="0">
                  <a:solidFill>
                    <a:schemeClr val="tx1"/>
                  </a:solidFill>
                </a:rPr>
                <a:t>Fake Installs</a:t>
              </a:r>
            </a:p>
            <a:p>
              <a:endParaRPr lang="en-US" sz="1000" b="1" dirty="0">
                <a:solidFill>
                  <a:schemeClr val="tx1"/>
                </a:solidFill>
              </a:endParaRPr>
            </a:p>
            <a:p>
              <a:pPr marL="285750" indent="-285750">
                <a:buFont typeface="Wingdings" panose="05000000000000000000" pitchFamily="2" charset="2"/>
                <a:buChar char="§"/>
              </a:pPr>
              <a:r>
                <a:rPr lang="en-US" b="1" dirty="0">
                  <a:solidFill>
                    <a:schemeClr val="tx1"/>
                  </a:solidFill>
                </a:rPr>
                <a:t>Botnets:</a:t>
              </a:r>
              <a:r>
                <a:rPr lang="en-US" dirty="0">
                  <a:solidFill>
                    <a:schemeClr val="tx1"/>
                  </a:solidFill>
                </a:rPr>
                <a:t> Bots designed to impersonate user behavior</a:t>
              </a:r>
            </a:p>
            <a:p>
              <a:pPr marL="285750" indent="-285750">
                <a:buFont typeface="Wingdings" panose="05000000000000000000" pitchFamily="2" charset="2"/>
                <a:buChar char="§"/>
              </a:pPr>
              <a:r>
                <a:rPr lang="en-US" b="1" dirty="0">
                  <a:solidFill>
                    <a:schemeClr val="tx1"/>
                  </a:solidFill>
                </a:rPr>
                <a:t>App Install Farms:</a:t>
              </a:r>
              <a:r>
                <a:rPr lang="en-US" dirty="0">
                  <a:solidFill>
                    <a:schemeClr val="tx1"/>
                  </a:solidFill>
                </a:rPr>
                <a:t> Low paid workers install apps through mobile ads</a:t>
              </a:r>
            </a:p>
          </p:txBody>
        </p:sp>
        <p:sp>
          <p:nvSpPr>
            <p:cNvPr id="13" name="Rectangle 12">
              <a:extLst>
                <a:ext uri="{FF2B5EF4-FFF2-40B4-BE49-F238E27FC236}">
                  <a16:creationId xmlns:a16="http://schemas.microsoft.com/office/drawing/2014/main" id="{630EA4C2-4DBF-4FD1-B2F7-CF95574F5F41}"/>
                </a:ext>
              </a:extLst>
            </p:cNvPr>
            <p:cNvSpPr/>
            <p:nvPr/>
          </p:nvSpPr>
          <p:spPr>
            <a:xfrm>
              <a:off x="4441031" y="4576763"/>
              <a:ext cx="3290888" cy="1904997"/>
            </a:xfrm>
            <a:prstGeom prst="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2. Fake Clicks</a:t>
              </a:r>
            </a:p>
            <a:p>
              <a:endParaRPr lang="en-US" sz="1000" b="1" dirty="0">
                <a:solidFill>
                  <a:schemeClr val="tx1"/>
                </a:solidFill>
              </a:endParaRPr>
            </a:p>
            <a:p>
              <a:pPr marL="285750" indent="-285750">
                <a:buFont typeface="Wingdings" panose="05000000000000000000" pitchFamily="2" charset="2"/>
                <a:buChar char="§"/>
              </a:pPr>
              <a:r>
                <a:rPr lang="en-US" dirty="0">
                  <a:solidFill>
                    <a:schemeClr val="tx1"/>
                  </a:solidFill>
                </a:rPr>
                <a:t>Click Bots</a:t>
              </a:r>
            </a:p>
            <a:p>
              <a:pPr marL="285750" indent="-285750">
                <a:buFont typeface="Wingdings" panose="05000000000000000000" pitchFamily="2" charset="2"/>
                <a:buChar char="§"/>
              </a:pPr>
              <a:r>
                <a:rPr lang="en-US" dirty="0">
                  <a:solidFill>
                    <a:schemeClr val="tx1"/>
                  </a:solidFill>
                </a:rPr>
                <a:t>Click Farms</a:t>
              </a:r>
            </a:p>
            <a:p>
              <a:pPr marL="285750" indent="-285750">
                <a:buFont typeface="Wingdings" panose="05000000000000000000" pitchFamily="2" charset="2"/>
                <a:buChar char="§"/>
              </a:pPr>
              <a:r>
                <a:rPr lang="en-US" dirty="0">
                  <a:solidFill>
                    <a:schemeClr val="tx1"/>
                  </a:solidFill>
                </a:rPr>
                <a:t>Ghost Websites</a:t>
              </a:r>
            </a:p>
          </p:txBody>
        </p:sp>
        <p:sp>
          <p:nvSpPr>
            <p:cNvPr id="14" name="Rectangle 13">
              <a:extLst>
                <a:ext uri="{FF2B5EF4-FFF2-40B4-BE49-F238E27FC236}">
                  <a16:creationId xmlns:a16="http://schemas.microsoft.com/office/drawing/2014/main" id="{03502487-AA38-4F2F-BE82-A66FF9A5821A}"/>
                </a:ext>
              </a:extLst>
            </p:cNvPr>
            <p:cNvSpPr/>
            <p:nvPr/>
          </p:nvSpPr>
          <p:spPr>
            <a:xfrm>
              <a:off x="8139111" y="4576763"/>
              <a:ext cx="3290888" cy="1904997"/>
            </a:xfrm>
            <a:prstGeom prst="rect">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3. Fake Impressions</a:t>
              </a:r>
            </a:p>
            <a:p>
              <a:endParaRPr lang="en-US" sz="1000" b="1" dirty="0">
                <a:solidFill>
                  <a:schemeClr val="tx1"/>
                </a:solidFill>
              </a:endParaRPr>
            </a:p>
            <a:p>
              <a:pPr marL="285750" indent="-285750">
                <a:buFont typeface="Wingdings" panose="05000000000000000000" pitchFamily="2" charset="2"/>
                <a:buChar char="§"/>
              </a:pPr>
              <a:r>
                <a:rPr lang="en-US" dirty="0">
                  <a:solidFill>
                    <a:schemeClr val="tx1"/>
                  </a:solidFill>
                </a:rPr>
                <a:t>Hidden Adds</a:t>
              </a:r>
            </a:p>
            <a:p>
              <a:pPr marL="285750" indent="-285750">
                <a:buFont typeface="Wingdings" panose="05000000000000000000" pitchFamily="2" charset="2"/>
                <a:buChar char="§"/>
              </a:pPr>
              <a:r>
                <a:rPr lang="en-US" dirty="0">
                  <a:solidFill>
                    <a:schemeClr val="tx1"/>
                  </a:solidFill>
                </a:rPr>
                <a:t>Invisible Pixels</a:t>
              </a:r>
            </a:p>
            <a:p>
              <a:pPr marL="285750" indent="-285750">
                <a:buFont typeface="Wingdings" panose="05000000000000000000" pitchFamily="2" charset="2"/>
                <a:buChar char="§"/>
              </a:pPr>
              <a:r>
                <a:rPr lang="en-US" dirty="0">
                  <a:solidFill>
                    <a:schemeClr val="tx1"/>
                  </a:solidFill>
                </a:rPr>
                <a:t>Auto-Impression</a:t>
              </a:r>
            </a:p>
          </p:txBody>
        </p:sp>
      </p:grpSp>
      <p:sp>
        <p:nvSpPr>
          <p:cNvPr id="3" name="TextBox 2">
            <a:extLst>
              <a:ext uri="{FF2B5EF4-FFF2-40B4-BE49-F238E27FC236}">
                <a16:creationId xmlns:a16="http://schemas.microsoft.com/office/drawing/2014/main" id="{F7E05538-8CA2-48A5-B935-286AA727799C}"/>
              </a:ext>
            </a:extLst>
          </p:cNvPr>
          <p:cNvSpPr txBox="1"/>
          <p:nvPr/>
        </p:nvSpPr>
        <p:spPr>
          <a:xfrm>
            <a:off x="10591799" y="1781895"/>
            <a:ext cx="385763" cy="246221"/>
          </a:xfrm>
          <a:prstGeom prst="rect">
            <a:avLst/>
          </a:prstGeom>
          <a:noFill/>
        </p:spPr>
        <p:txBody>
          <a:bodyPr wrap="square" rtlCol="0">
            <a:spAutoFit/>
          </a:bodyPr>
          <a:lstStyle/>
          <a:p>
            <a:r>
              <a:rPr lang="en-US" sz="1000" dirty="0"/>
              <a:t>[1]</a:t>
            </a:r>
          </a:p>
        </p:txBody>
      </p:sp>
      <p:sp>
        <p:nvSpPr>
          <p:cNvPr id="16" name="TextBox 15">
            <a:extLst>
              <a:ext uri="{FF2B5EF4-FFF2-40B4-BE49-F238E27FC236}">
                <a16:creationId xmlns:a16="http://schemas.microsoft.com/office/drawing/2014/main" id="{89EA70AD-6957-40E8-A337-2338562EE3C3}"/>
              </a:ext>
            </a:extLst>
          </p:cNvPr>
          <p:cNvSpPr txBox="1"/>
          <p:nvPr/>
        </p:nvSpPr>
        <p:spPr>
          <a:xfrm>
            <a:off x="4758" y="6243001"/>
            <a:ext cx="8015291" cy="830997"/>
          </a:xfrm>
          <a:prstGeom prst="rect">
            <a:avLst/>
          </a:prstGeom>
          <a:noFill/>
        </p:spPr>
        <p:txBody>
          <a:bodyPr wrap="square" rtlCol="0">
            <a:spAutoFit/>
          </a:bodyPr>
          <a:lstStyle/>
          <a:p>
            <a:r>
              <a:rPr lang="en-US" sz="1200" dirty="0"/>
              <a:t>Sources: </a:t>
            </a:r>
          </a:p>
          <a:p>
            <a:r>
              <a:rPr lang="en-US" sz="1200" dirty="0"/>
              <a:t>[1] </a:t>
            </a:r>
            <a:r>
              <a:rPr lang="en-US" sz="1200" dirty="0">
                <a:hlinkClick r:id="rId3"/>
              </a:rPr>
              <a:t>https://www.kaggle.com/c/talkingdata-adtracking-fraud-detection</a:t>
            </a:r>
            <a:endParaRPr lang="en-US" sz="1200" dirty="0"/>
          </a:p>
          <a:p>
            <a:r>
              <a:rPr lang="en-US" sz="1200" dirty="0"/>
              <a:t>[2] </a:t>
            </a:r>
            <a:r>
              <a:rPr lang="en-US" sz="1200" dirty="0">
                <a:hlinkClick r:id="rId4"/>
              </a:rPr>
              <a:t>https://medium.com/@aprofita_co/add-fraud-know-your-enemy-or-how-to-recognize-prevent-being-hacked-fc8caf19b1f2</a:t>
            </a:r>
            <a:endParaRPr lang="en-US" sz="1200" dirty="0"/>
          </a:p>
          <a:p>
            <a:endParaRPr lang="en-US" sz="1200" dirty="0"/>
          </a:p>
        </p:txBody>
      </p:sp>
      <p:sp>
        <p:nvSpPr>
          <p:cNvPr id="17" name="TextBox 16">
            <a:extLst>
              <a:ext uri="{FF2B5EF4-FFF2-40B4-BE49-F238E27FC236}">
                <a16:creationId xmlns:a16="http://schemas.microsoft.com/office/drawing/2014/main" id="{D35F7E0D-B230-42ED-8AB4-450A800FE2A1}"/>
              </a:ext>
            </a:extLst>
          </p:cNvPr>
          <p:cNvSpPr txBox="1"/>
          <p:nvPr/>
        </p:nvSpPr>
        <p:spPr>
          <a:xfrm>
            <a:off x="11429999" y="4268626"/>
            <a:ext cx="385763" cy="246221"/>
          </a:xfrm>
          <a:prstGeom prst="rect">
            <a:avLst/>
          </a:prstGeom>
          <a:noFill/>
        </p:spPr>
        <p:txBody>
          <a:bodyPr wrap="square" rtlCol="0">
            <a:spAutoFit/>
          </a:bodyPr>
          <a:lstStyle/>
          <a:p>
            <a:r>
              <a:rPr lang="en-US" sz="1000" dirty="0"/>
              <a:t>[2]</a:t>
            </a:r>
          </a:p>
        </p:txBody>
      </p:sp>
    </p:spTree>
    <p:extLst>
      <p:ext uri="{BB962C8B-B14F-4D97-AF65-F5344CB8AC3E}">
        <p14:creationId xmlns:p14="http://schemas.microsoft.com/office/powerpoint/2010/main" val="1492409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1C1572-0E94-44E9-9CC6-872EE30B500C}"/>
              </a:ext>
            </a:extLst>
          </p:cNvPr>
          <p:cNvSpPr>
            <a:spLocks noGrp="1"/>
          </p:cNvSpPr>
          <p:nvPr>
            <p:ph type="title"/>
          </p:nvPr>
        </p:nvSpPr>
        <p:spPr>
          <a:xfrm>
            <a:off x="7929807" y="1918906"/>
            <a:ext cx="4051176" cy="1920240"/>
          </a:xfrm>
        </p:spPr>
        <p:txBody>
          <a:bodyPr anchor="t"/>
          <a:lstStyle/>
          <a:p>
            <a:r>
              <a:rPr lang="en-US" dirty="0"/>
              <a:t>2. Dataset &amp; 	Processing</a:t>
            </a:r>
          </a:p>
        </p:txBody>
      </p:sp>
      <p:pic>
        <p:nvPicPr>
          <p:cNvPr id="8" name="Picture 7">
            <a:extLst>
              <a:ext uri="{FF2B5EF4-FFF2-40B4-BE49-F238E27FC236}">
                <a16:creationId xmlns:a16="http://schemas.microsoft.com/office/drawing/2014/main" id="{FBCD056E-E39D-43C2-AD27-17C984F7D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84"/>
            <a:ext cx="7623621" cy="6862483"/>
          </a:xfrm>
          <a:prstGeom prst="rect">
            <a:avLst/>
          </a:prstGeom>
        </p:spPr>
      </p:pic>
    </p:spTree>
    <p:extLst>
      <p:ext uri="{BB962C8B-B14F-4D97-AF65-F5344CB8AC3E}">
        <p14:creationId xmlns:p14="http://schemas.microsoft.com/office/powerpoint/2010/main" val="273517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F3F5-29C4-43DB-A175-566A18978685}"/>
              </a:ext>
            </a:extLst>
          </p:cNvPr>
          <p:cNvSpPr>
            <a:spLocks noGrp="1"/>
          </p:cNvSpPr>
          <p:nvPr>
            <p:ph type="title"/>
          </p:nvPr>
        </p:nvSpPr>
        <p:spPr/>
        <p:txBody>
          <a:bodyPr/>
          <a:lstStyle/>
          <a:p>
            <a:r>
              <a:rPr lang="en-US" dirty="0"/>
              <a:t>Dataset &amp; Processing</a:t>
            </a:r>
          </a:p>
        </p:txBody>
      </p:sp>
      <p:graphicFrame>
        <p:nvGraphicFramePr>
          <p:cNvPr id="4" name="Table 3">
            <a:extLst>
              <a:ext uri="{FF2B5EF4-FFF2-40B4-BE49-F238E27FC236}">
                <a16:creationId xmlns:a16="http://schemas.microsoft.com/office/drawing/2014/main" id="{1DF6D6BD-4E80-4240-9317-3597DACB0B2B}"/>
              </a:ext>
            </a:extLst>
          </p:cNvPr>
          <p:cNvGraphicFramePr>
            <a:graphicFrameLocks noGrp="1"/>
          </p:cNvGraphicFramePr>
          <p:nvPr>
            <p:extLst>
              <p:ext uri="{D42A27DB-BD31-4B8C-83A1-F6EECF244321}">
                <p14:modId xmlns:p14="http://schemas.microsoft.com/office/powerpoint/2010/main" val="1973460049"/>
              </p:ext>
            </p:extLst>
          </p:nvPr>
        </p:nvGraphicFramePr>
        <p:xfrm>
          <a:off x="761999" y="1983450"/>
          <a:ext cx="7148513" cy="4019018"/>
        </p:xfrm>
        <a:graphic>
          <a:graphicData uri="http://schemas.openxmlformats.org/drawingml/2006/table">
            <a:tbl>
              <a:tblPr firstRow="1" bandRow="1">
                <a:tableStyleId>{5C22544A-7EE6-4342-B048-85BDC9FD1C3A}</a:tableStyleId>
              </a:tblPr>
              <a:tblGrid>
                <a:gridCol w="309564">
                  <a:extLst>
                    <a:ext uri="{9D8B030D-6E8A-4147-A177-3AD203B41FA5}">
                      <a16:colId xmlns:a16="http://schemas.microsoft.com/office/drawing/2014/main" val="450274371"/>
                    </a:ext>
                  </a:extLst>
                </a:gridCol>
                <a:gridCol w="1090612">
                  <a:extLst>
                    <a:ext uri="{9D8B030D-6E8A-4147-A177-3AD203B41FA5}">
                      <a16:colId xmlns:a16="http://schemas.microsoft.com/office/drawing/2014/main" val="1381468299"/>
                    </a:ext>
                  </a:extLst>
                </a:gridCol>
                <a:gridCol w="2657475">
                  <a:extLst>
                    <a:ext uri="{9D8B030D-6E8A-4147-A177-3AD203B41FA5}">
                      <a16:colId xmlns:a16="http://schemas.microsoft.com/office/drawing/2014/main" val="1419001080"/>
                    </a:ext>
                  </a:extLst>
                </a:gridCol>
                <a:gridCol w="995363">
                  <a:extLst>
                    <a:ext uri="{9D8B030D-6E8A-4147-A177-3AD203B41FA5}">
                      <a16:colId xmlns:a16="http://schemas.microsoft.com/office/drawing/2014/main" val="1061499820"/>
                    </a:ext>
                  </a:extLst>
                </a:gridCol>
                <a:gridCol w="996539">
                  <a:extLst>
                    <a:ext uri="{9D8B030D-6E8A-4147-A177-3AD203B41FA5}">
                      <a16:colId xmlns:a16="http://schemas.microsoft.com/office/drawing/2014/main" val="574932986"/>
                    </a:ext>
                  </a:extLst>
                </a:gridCol>
                <a:gridCol w="1098960">
                  <a:extLst>
                    <a:ext uri="{9D8B030D-6E8A-4147-A177-3AD203B41FA5}">
                      <a16:colId xmlns:a16="http://schemas.microsoft.com/office/drawing/2014/main" val="477994459"/>
                    </a:ext>
                  </a:extLst>
                </a:gridCol>
              </a:tblGrid>
              <a:tr h="623641">
                <a:tc>
                  <a:txBody>
                    <a:bodyPr/>
                    <a:lstStyle/>
                    <a:p>
                      <a:pPr algn="ctr"/>
                      <a:r>
                        <a:rPr lang="en-US" sz="1500" dirty="0"/>
                        <a:t>#</a:t>
                      </a:r>
                    </a:p>
                  </a:txBody>
                  <a:tcPr anchor="ctr"/>
                </a:tc>
                <a:tc>
                  <a:txBody>
                    <a:bodyPr/>
                    <a:lstStyle/>
                    <a:p>
                      <a:pPr algn="ctr"/>
                      <a:r>
                        <a:rPr lang="en-US" sz="1500" dirty="0"/>
                        <a:t>Feature</a:t>
                      </a:r>
                    </a:p>
                  </a:txBody>
                  <a:tcPr anchor="ctr"/>
                </a:tc>
                <a:tc>
                  <a:txBody>
                    <a:bodyPr/>
                    <a:lstStyle/>
                    <a:p>
                      <a:pPr algn="ctr"/>
                      <a:r>
                        <a:rPr lang="en-US" sz="1500" dirty="0"/>
                        <a:t>Description</a:t>
                      </a:r>
                    </a:p>
                  </a:txBody>
                  <a:tcPr anchor="ctr"/>
                </a:tc>
                <a:tc>
                  <a:txBody>
                    <a:bodyPr/>
                    <a:lstStyle/>
                    <a:p>
                      <a:pPr algn="ctr"/>
                      <a:r>
                        <a:rPr lang="en-US" sz="1500" dirty="0"/>
                        <a:t>Type</a:t>
                      </a:r>
                    </a:p>
                  </a:txBody>
                  <a:tcPr anchor="ctr"/>
                </a:tc>
                <a:tc>
                  <a:txBody>
                    <a:bodyPr/>
                    <a:lstStyle/>
                    <a:p>
                      <a:pPr algn="ctr"/>
                      <a:r>
                        <a:rPr lang="en-US" sz="1500" dirty="0"/>
                        <a:t># categories</a:t>
                      </a:r>
                    </a:p>
                  </a:txBody>
                  <a:tcPr anchor="ctr"/>
                </a:tc>
                <a:tc>
                  <a:txBody>
                    <a:bodyPr/>
                    <a:lstStyle/>
                    <a:p>
                      <a:pPr algn="ctr"/>
                      <a:r>
                        <a:rPr lang="en-US" sz="1500" dirty="0"/>
                        <a:t># complete rows</a:t>
                      </a:r>
                    </a:p>
                  </a:txBody>
                  <a:tcPr anchor="ctr"/>
                </a:tc>
                <a:extLst>
                  <a:ext uri="{0D108BD9-81ED-4DB2-BD59-A6C34878D82A}">
                    <a16:rowId xmlns:a16="http://schemas.microsoft.com/office/drawing/2014/main" val="249950979"/>
                  </a:ext>
                </a:extLst>
              </a:tr>
              <a:tr h="831521">
                <a:tc>
                  <a:txBody>
                    <a:bodyPr/>
                    <a:lstStyle/>
                    <a:p>
                      <a:r>
                        <a:rPr lang="en-US" sz="1400" b="0" dirty="0"/>
                        <a:t>1</a:t>
                      </a:r>
                    </a:p>
                  </a:txBody>
                  <a:tcPr anchor="ctr"/>
                </a:tc>
                <a:tc>
                  <a:txBody>
                    <a:bodyPr/>
                    <a:lstStyle/>
                    <a:p>
                      <a:r>
                        <a:rPr lang="en-US" sz="1400" b="1" dirty="0" err="1"/>
                        <a:t>is_attributed</a:t>
                      </a:r>
                      <a:endParaRPr lang="en-US" sz="14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a typeface="+mn-lt"/>
                          <a:cs typeface="+mn-lt"/>
                        </a:rPr>
                        <a:t>The target that is to be predicted, indicating if the app was downloaded</a:t>
                      </a:r>
                      <a:endParaRPr lang="en-US" sz="1400" dirty="0">
                        <a:cs typeface="Calibri Light" panose="020F0302020204030204"/>
                      </a:endParaRPr>
                    </a:p>
                  </a:txBody>
                  <a:tcPr anchor="ctr"/>
                </a:tc>
                <a:tc>
                  <a:txBody>
                    <a:bodyPr/>
                    <a:lstStyle/>
                    <a:p>
                      <a:pPr algn="ctr"/>
                      <a:r>
                        <a:rPr lang="en-US" sz="1400" dirty="0"/>
                        <a:t>binary</a:t>
                      </a:r>
                    </a:p>
                  </a:txBody>
                  <a:tcPr anchor="ctr"/>
                </a:tc>
                <a:tc>
                  <a:txBody>
                    <a:bodyPr/>
                    <a:lstStyle/>
                    <a:p>
                      <a:pPr algn="ctr"/>
                      <a:r>
                        <a:rPr lang="en-US" sz="1400" dirty="0"/>
                        <a:t>2</a:t>
                      </a:r>
                    </a:p>
                  </a:txBody>
                  <a:tcPr anchor="ctr"/>
                </a:tc>
                <a:tc>
                  <a:txBody>
                    <a:bodyPr/>
                    <a:lstStyle/>
                    <a:p>
                      <a:pPr algn="ctr"/>
                      <a:r>
                        <a:rPr lang="en-US" sz="1400" dirty="0">
                          <a:ea typeface="+mn-lt"/>
                          <a:cs typeface="+mn-lt"/>
                        </a:rPr>
                        <a:t>184,903,890</a:t>
                      </a:r>
                      <a:endParaRPr lang="en-US" sz="1400" dirty="0"/>
                    </a:p>
                  </a:txBody>
                  <a:tcPr anchor="ctr"/>
                </a:tc>
                <a:extLst>
                  <a:ext uri="{0D108BD9-81ED-4DB2-BD59-A6C34878D82A}">
                    <a16:rowId xmlns:a16="http://schemas.microsoft.com/office/drawing/2014/main" val="3187338373"/>
                  </a:ext>
                </a:extLst>
              </a:tr>
              <a:tr h="346467">
                <a:tc>
                  <a:txBody>
                    <a:bodyPr/>
                    <a:lstStyle/>
                    <a:p>
                      <a:r>
                        <a:rPr lang="en-US" sz="1400" b="0" dirty="0"/>
                        <a:t>2</a:t>
                      </a:r>
                    </a:p>
                  </a:txBody>
                  <a:tcPr anchor="ctr"/>
                </a:tc>
                <a:tc>
                  <a:txBody>
                    <a:bodyPr/>
                    <a:lstStyle/>
                    <a:p>
                      <a:r>
                        <a:rPr lang="en-US" sz="1400" b="1" dirty="0" err="1"/>
                        <a:t>ip</a:t>
                      </a:r>
                      <a:endParaRPr lang="en-US" sz="14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a typeface="+mn-lt"/>
                          <a:cs typeface="+mn-lt"/>
                        </a:rPr>
                        <a:t>Ip address of click</a:t>
                      </a:r>
                      <a:endParaRPr lang="en-US" sz="1400" dirty="0">
                        <a:cs typeface="Calibri Light" panose="020F0302020204030204"/>
                      </a:endParaRPr>
                    </a:p>
                  </a:txBody>
                  <a:tcPr anchor="ctr"/>
                </a:tc>
                <a:tc>
                  <a:txBody>
                    <a:bodyPr/>
                    <a:lstStyle/>
                    <a:p>
                      <a:pPr algn="ctr"/>
                      <a:r>
                        <a:rPr lang="en-US" sz="1400" dirty="0"/>
                        <a:t>categorical</a:t>
                      </a:r>
                    </a:p>
                  </a:txBody>
                  <a:tcPr anchor="ctr"/>
                </a:tc>
                <a:tc>
                  <a:txBody>
                    <a:bodyPr/>
                    <a:lstStyle/>
                    <a:p>
                      <a:pPr algn="ctr"/>
                      <a:r>
                        <a:rPr lang="en-US" sz="1400" dirty="0"/>
                        <a:t>277,396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a typeface="+mn-lt"/>
                          <a:cs typeface="+mn-lt"/>
                        </a:rPr>
                        <a:t>184,903,890</a:t>
                      </a:r>
                      <a:endParaRPr lang="en-US" sz="1400" dirty="0"/>
                    </a:p>
                  </a:txBody>
                  <a:tcPr anchor="ctr"/>
                </a:tc>
                <a:extLst>
                  <a:ext uri="{0D108BD9-81ED-4DB2-BD59-A6C34878D82A}">
                    <a16:rowId xmlns:a16="http://schemas.microsoft.com/office/drawing/2014/main" val="3430241082"/>
                  </a:ext>
                </a:extLst>
              </a:tr>
              <a:tr h="346467">
                <a:tc>
                  <a:txBody>
                    <a:bodyPr/>
                    <a:lstStyle/>
                    <a:p>
                      <a:r>
                        <a:rPr lang="en-US" sz="1400" b="0" dirty="0"/>
                        <a:t>3</a:t>
                      </a:r>
                    </a:p>
                  </a:txBody>
                  <a:tcPr anchor="ctr"/>
                </a:tc>
                <a:tc>
                  <a:txBody>
                    <a:bodyPr/>
                    <a:lstStyle/>
                    <a:p>
                      <a:r>
                        <a:rPr lang="en-US" sz="1400" b="1" dirty="0"/>
                        <a:t>app</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a typeface="+mn-lt"/>
                          <a:cs typeface="+mn-lt"/>
                        </a:rPr>
                        <a:t>App id for marketing</a:t>
                      </a:r>
                      <a:endParaRPr lang="en-US" sz="1400" dirty="0">
                        <a:cs typeface="Calibri Light" panose="020F0302020204030204"/>
                      </a:endParaRPr>
                    </a:p>
                  </a:txBody>
                  <a:tcPr anchor="ctr"/>
                </a:tc>
                <a:tc>
                  <a:txBody>
                    <a:bodyPr/>
                    <a:lstStyle/>
                    <a:p>
                      <a:pPr algn="ctr"/>
                      <a:r>
                        <a:rPr lang="en-US" sz="1400" dirty="0"/>
                        <a:t>categorical</a:t>
                      </a:r>
                    </a:p>
                  </a:txBody>
                  <a:tcPr anchor="ctr"/>
                </a:tc>
                <a:tc>
                  <a:txBody>
                    <a:bodyPr/>
                    <a:lstStyle/>
                    <a:p>
                      <a:pPr algn="ctr"/>
                      <a:r>
                        <a:rPr lang="en-US" sz="1400" dirty="0"/>
                        <a:t>706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a typeface="+mn-lt"/>
                          <a:cs typeface="+mn-lt"/>
                        </a:rPr>
                        <a:t>184,903,890</a:t>
                      </a:r>
                      <a:endParaRPr lang="en-US" sz="1400" dirty="0"/>
                    </a:p>
                  </a:txBody>
                  <a:tcPr anchor="ctr"/>
                </a:tc>
                <a:extLst>
                  <a:ext uri="{0D108BD9-81ED-4DB2-BD59-A6C34878D82A}">
                    <a16:rowId xmlns:a16="http://schemas.microsoft.com/office/drawing/2014/main" val="539182556"/>
                  </a:ext>
                </a:extLst>
              </a:tr>
              <a:tr h="588994">
                <a:tc>
                  <a:txBody>
                    <a:bodyPr/>
                    <a:lstStyle/>
                    <a:p>
                      <a:r>
                        <a:rPr lang="en-US" sz="1400" b="0" dirty="0"/>
                        <a:t>4</a:t>
                      </a:r>
                    </a:p>
                  </a:txBody>
                  <a:tcPr anchor="ctr"/>
                </a:tc>
                <a:tc>
                  <a:txBody>
                    <a:bodyPr/>
                    <a:lstStyle/>
                    <a:p>
                      <a:r>
                        <a:rPr lang="en-US" sz="1400" b="1" dirty="0"/>
                        <a:t>device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a typeface="+mn-lt"/>
                          <a:cs typeface="+mn-lt"/>
                        </a:rPr>
                        <a:t>Type id of user mobile phone (e.g., </a:t>
                      </a:r>
                      <a:r>
                        <a:rPr lang="en-US" sz="1400" dirty="0" err="1">
                          <a:ea typeface="+mn-lt"/>
                          <a:cs typeface="+mn-lt"/>
                        </a:rPr>
                        <a:t>iphone</a:t>
                      </a:r>
                      <a:r>
                        <a:rPr lang="en-US" sz="1400" dirty="0">
                          <a:ea typeface="+mn-lt"/>
                          <a:cs typeface="+mn-lt"/>
                        </a:rPr>
                        <a:t> 7, </a:t>
                      </a:r>
                      <a:r>
                        <a:rPr lang="en-US" sz="1400" dirty="0" err="1">
                          <a:ea typeface="+mn-lt"/>
                          <a:cs typeface="+mn-lt"/>
                        </a:rPr>
                        <a:t>huawei</a:t>
                      </a:r>
                      <a:r>
                        <a:rPr lang="en-US" sz="1400" dirty="0">
                          <a:ea typeface="+mn-lt"/>
                          <a:cs typeface="+mn-lt"/>
                        </a:rPr>
                        <a:t> mate 7, etc.)</a:t>
                      </a:r>
                    </a:p>
                  </a:txBody>
                  <a:tcPr anchor="ctr"/>
                </a:tc>
                <a:tc>
                  <a:txBody>
                    <a:bodyPr/>
                    <a:lstStyle/>
                    <a:p>
                      <a:pPr algn="ctr"/>
                      <a:r>
                        <a:rPr lang="en-US" sz="1400" dirty="0"/>
                        <a:t>categorical</a:t>
                      </a:r>
                    </a:p>
                  </a:txBody>
                  <a:tcPr anchor="ctr"/>
                </a:tc>
                <a:tc>
                  <a:txBody>
                    <a:bodyPr/>
                    <a:lstStyle/>
                    <a:p>
                      <a:pPr algn="ctr"/>
                      <a:r>
                        <a:rPr lang="en-US" sz="1400" dirty="0"/>
                        <a:t>3475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a typeface="+mn-lt"/>
                          <a:cs typeface="+mn-lt"/>
                        </a:rPr>
                        <a:t>184,903,890</a:t>
                      </a:r>
                      <a:endParaRPr lang="en-US" sz="1400" dirty="0"/>
                    </a:p>
                  </a:txBody>
                  <a:tcPr anchor="ctr"/>
                </a:tc>
                <a:extLst>
                  <a:ext uri="{0D108BD9-81ED-4DB2-BD59-A6C34878D82A}">
                    <a16:rowId xmlns:a16="http://schemas.microsoft.com/office/drawing/2014/main" val="13816355"/>
                  </a:ext>
                </a:extLst>
              </a:tr>
              <a:tr h="588994">
                <a:tc>
                  <a:txBody>
                    <a:bodyPr/>
                    <a:lstStyle/>
                    <a:p>
                      <a:r>
                        <a:rPr lang="en-US" sz="1400" b="0" dirty="0"/>
                        <a:t>5</a:t>
                      </a:r>
                    </a:p>
                  </a:txBody>
                  <a:tcPr anchor="ctr"/>
                </a:tc>
                <a:tc>
                  <a:txBody>
                    <a:bodyPr/>
                    <a:lstStyle/>
                    <a:p>
                      <a:r>
                        <a:rPr lang="en-US" sz="1400" b="1" dirty="0" err="1"/>
                        <a:t>os</a:t>
                      </a:r>
                      <a:endParaRPr lang="en-US" sz="14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a typeface="+mn-lt"/>
                          <a:cs typeface="+mn-lt"/>
                        </a:rPr>
                        <a:t>Operating system version id of user mobile phone</a:t>
                      </a:r>
                      <a:endParaRPr lang="en-US" sz="1400" dirty="0">
                        <a:cs typeface="Calibri Light" panose="020F0302020204030204"/>
                      </a:endParaRPr>
                    </a:p>
                  </a:txBody>
                  <a:tcPr anchor="ctr"/>
                </a:tc>
                <a:tc>
                  <a:txBody>
                    <a:bodyPr/>
                    <a:lstStyle/>
                    <a:p>
                      <a:pPr algn="ctr"/>
                      <a:r>
                        <a:rPr lang="en-US" sz="1400" dirty="0"/>
                        <a:t>categorical</a:t>
                      </a:r>
                    </a:p>
                  </a:txBody>
                  <a:tcPr anchor="ctr"/>
                </a:tc>
                <a:tc>
                  <a:txBody>
                    <a:bodyPr/>
                    <a:lstStyle/>
                    <a:p>
                      <a:pPr algn="ctr"/>
                      <a:r>
                        <a:rPr lang="en-US" sz="1400" dirty="0"/>
                        <a:t>800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a typeface="+mn-lt"/>
                          <a:cs typeface="+mn-lt"/>
                        </a:rPr>
                        <a:t>184,903,890</a:t>
                      </a:r>
                      <a:endParaRPr lang="en-US" sz="1400" dirty="0"/>
                    </a:p>
                  </a:txBody>
                  <a:tcPr anchor="ctr"/>
                </a:tc>
                <a:extLst>
                  <a:ext uri="{0D108BD9-81ED-4DB2-BD59-A6C34878D82A}">
                    <a16:rowId xmlns:a16="http://schemas.microsoft.com/office/drawing/2014/main" val="492161635"/>
                  </a:ext>
                </a:extLst>
              </a:tr>
              <a:tr h="346467">
                <a:tc>
                  <a:txBody>
                    <a:bodyPr/>
                    <a:lstStyle/>
                    <a:p>
                      <a:r>
                        <a:rPr lang="en-US" sz="1400" b="0" dirty="0"/>
                        <a:t>6</a:t>
                      </a:r>
                    </a:p>
                  </a:txBody>
                  <a:tcPr anchor="ctr"/>
                </a:tc>
                <a:tc>
                  <a:txBody>
                    <a:bodyPr/>
                    <a:lstStyle/>
                    <a:p>
                      <a:r>
                        <a:rPr lang="en-US" sz="1400" b="1" dirty="0"/>
                        <a:t>channel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a typeface="+mn-lt"/>
                          <a:cs typeface="+mn-lt"/>
                        </a:rPr>
                        <a:t>Channel id of mobile ad publisher</a:t>
                      </a:r>
                      <a:endParaRPr lang="en-US" sz="1400" dirty="0">
                        <a:cs typeface="Calibri Light" panose="020F0302020204030204"/>
                      </a:endParaRPr>
                    </a:p>
                  </a:txBody>
                  <a:tcPr anchor="ctr"/>
                </a:tc>
                <a:tc>
                  <a:txBody>
                    <a:bodyPr/>
                    <a:lstStyle/>
                    <a:p>
                      <a:pPr algn="ctr"/>
                      <a:r>
                        <a:rPr lang="en-US" sz="1400" dirty="0"/>
                        <a:t>categorical</a:t>
                      </a:r>
                    </a:p>
                  </a:txBody>
                  <a:tcPr anchor="ctr"/>
                </a:tc>
                <a:tc>
                  <a:txBody>
                    <a:bodyPr/>
                    <a:lstStyle/>
                    <a:p>
                      <a:pPr algn="ctr"/>
                      <a:r>
                        <a:rPr lang="en-US" sz="1400" dirty="0"/>
                        <a:t>202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a typeface="+mn-lt"/>
                          <a:cs typeface="+mn-lt"/>
                        </a:rPr>
                        <a:t>184,903,890</a:t>
                      </a:r>
                      <a:endParaRPr lang="en-US" sz="1400" dirty="0"/>
                    </a:p>
                  </a:txBody>
                  <a:tcPr anchor="ctr"/>
                </a:tc>
                <a:extLst>
                  <a:ext uri="{0D108BD9-81ED-4DB2-BD59-A6C34878D82A}">
                    <a16:rowId xmlns:a16="http://schemas.microsoft.com/office/drawing/2014/main" val="36818686"/>
                  </a:ext>
                </a:extLst>
              </a:tr>
              <a:tr h="346467">
                <a:tc>
                  <a:txBody>
                    <a:bodyPr/>
                    <a:lstStyle/>
                    <a:p>
                      <a:r>
                        <a:rPr lang="en-US" sz="1400" b="0" dirty="0"/>
                        <a:t>7</a:t>
                      </a:r>
                    </a:p>
                  </a:txBody>
                  <a:tcPr anchor="ctr"/>
                </a:tc>
                <a:tc>
                  <a:txBody>
                    <a:bodyPr/>
                    <a:lstStyle/>
                    <a:p>
                      <a:r>
                        <a:rPr lang="en-US" sz="1400" b="1" dirty="0" err="1"/>
                        <a:t>click_time</a:t>
                      </a:r>
                      <a:endParaRPr lang="en-US" sz="14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a typeface="+mn-lt"/>
                          <a:cs typeface="+mn-lt"/>
                        </a:rPr>
                        <a:t>timestamp of click (UTC)</a:t>
                      </a:r>
                      <a:endParaRPr lang="en-US" sz="1400" dirty="0">
                        <a:cs typeface="Calibri Light" panose="020F0302020204030204"/>
                      </a:endParaRPr>
                    </a:p>
                  </a:txBody>
                  <a:tcPr anchor="ctr"/>
                </a:tc>
                <a:tc>
                  <a:txBody>
                    <a:bodyPr/>
                    <a:lstStyle/>
                    <a:p>
                      <a:pPr algn="ctr"/>
                      <a:r>
                        <a:rPr lang="en-US" sz="1400" dirty="0"/>
                        <a:t>datetime</a:t>
                      </a:r>
                    </a:p>
                  </a:txBody>
                  <a:tcPr anchor="ctr"/>
                </a:tc>
                <a:tc>
                  <a:txBody>
                    <a:bodyPr/>
                    <a:lstStyle/>
                    <a:p>
                      <a:pPr algn="ctr"/>
                      <a:r>
                        <a:rPr lang="en-US" sz="1400"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ea typeface="+mn-lt"/>
                          <a:cs typeface="+mn-lt"/>
                        </a:rPr>
                        <a:t>184,903,890</a:t>
                      </a:r>
                      <a:endParaRPr lang="en-US" sz="1400" dirty="0"/>
                    </a:p>
                  </a:txBody>
                  <a:tcPr anchor="ctr"/>
                </a:tc>
                <a:extLst>
                  <a:ext uri="{0D108BD9-81ED-4DB2-BD59-A6C34878D82A}">
                    <a16:rowId xmlns:a16="http://schemas.microsoft.com/office/drawing/2014/main" val="3494570131"/>
                  </a:ext>
                </a:extLst>
              </a:tr>
            </a:tbl>
          </a:graphicData>
        </a:graphic>
      </p:graphicFrame>
      <p:sp>
        <p:nvSpPr>
          <p:cNvPr id="5" name="TextBox 4">
            <a:extLst>
              <a:ext uri="{FF2B5EF4-FFF2-40B4-BE49-F238E27FC236}">
                <a16:creationId xmlns:a16="http://schemas.microsoft.com/office/drawing/2014/main" id="{EBF24341-6661-4AD6-B1A3-948425EAC64C}"/>
              </a:ext>
            </a:extLst>
          </p:cNvPr>
          <p:cNvSpPr txBox="1"/>
          <p:nvPr/>
        </p:nvSpPr>
        <p:spPr>
          <a:xfrm>
            <a:off x="8148638" y="1983450"/>
            <a:ext cx="3386138" cy="3985706"/>
          </a:xfrm>
          <a:prstGeom prst="rect">
            <a:avLst/>
          </a:prstGeom>
          <a:noFill/>
          <a:ln w="19050">
            <a:solidFill>
              <a:srgbClr val="50B4C8"/>
            </a:solidFill>
          </a:ln>
        </p:spPr>
        <p:txBody>
          <a:bodyPr wrap="square" rtlCol="0">
            <a:spAutoFit/>
          </a:bodyPr>
          <a:lstStyle/>
          <a:p>
            <a:pPr marL="285750" indent="-285750">
              <a:lnSpc>
                <a:spcPct val="150000"/>
              </a:lnSpc>
              <a:buFont typeface="Wingdings" panose="05000000000000000000" pitchFamily="2" charset="2"/>
              <a:buChar char="§"/>
            </a:pPr>
            <a:r>
              <a:rPr lang="en-US" dirty="0"/>
              <a:t>Data collected over 4 days</a:t>
            </a:r>
          </a:p>
          <a:p>
            <a:pPr marL="285750" indent="-285750">
              <a:lnSpc>
                <a:spcPct val="150000"/>
              </a:lnSpc>
              <a:buFont typeface="Wingdings" panose="05000000000000000000" pitchFamily="2" charset="2"/>
              <a:buChar char="§"/>
            </a:pPr>
            <a:r>
              <a:rPr lang="en-US" dirty="0"/>
              <a:t>CSV (Train ~ 7.3GB | Test ~ 2.6GB)</a:t>
            </a:r>
          </a:p>
          <a:p>
            <a:pPr marL="285750" indent="-285750">
              <a:lnSpc>
                <a:spcPct val="150000"/>
              </a:lnSpc>
              <a:buFont typeface="Wingdings" panose="05000000000000000000" pitchFamily="2" charset="2"/>
              <a:buChar char="§"/>
            </a:pPr>
            <a:r>
              <a:rPr lang="en-US" dirty="0"/>
              <a:t>Changed datatypes to lower memory types (unint8, unint16, unint32)</a:t>
            </a:r>
          </a:p>
          <a:p>
            <a:pPr marL="285750" indent="-285750">
              <a:lnSpc>
                <a:spcPct val="150000"/>
              </a:lnSpc>
              <a:buFont typeface="Wingdings" panose="05000000000000000000" pitchFamily="2" charset="2"/>
              <a:buChar char="§"/>
            </a:pPr>
            <a:endParaRPr lang="en-US" dirty="0"/>
          </a:p>
          <a:p>
            <a:pPr marL="285750" indent="-285750">
              <a:lnSpc>
                <a:spcPct val="150000"/>
              </a:lnSpc>
              <a:buFont typeface="Wingdings" panose="05000000000000000000" pitchFamily="2" charset="2"/>
              <a:buChar char="§"/>
            </a:pPr>
            <a:endParaRPr lang="en-US" dirty="0"/>
          </a:p>
          <a:p>
            <a:pPr algn="ctr">
              <a:lnSpc>
                <a:spcPct val="150000"/>
              </a:lnSpc>
            </a:pPr>
            <a:r>
              <a:rPr lang="en-US" sz="1600" b="1" dirty="0">
                <a:solidFill>
                  <a:srgbClr val="FF0000"/>
                </a:solidFill>
                <a:latin typeface="Arial" panose="020B0604020202020204" pitchFamily="34" charset="0"/>
                <a:cs typeface="Arial" panose="020B0604020202020204" pitchFamily="34" charset="0"/>
              </a:rPr>
              <a:t>Too large for local processing!</a:t>
            </a:r>
          </a:p>
          <a:p>
            <a:pPr algn="ctr"/>
            <a:endParaRPr lang="en-US" sz="13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8385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4F3F5-29C4-43DB-A175-566A18978685}"/>
              </a:ext>
            </a:extLst>
          </p:cNvPr>
          <p:cNvSpPr>
            <a:spLocks noGrp="1"/>
          </p:cNvSpPr>
          <p:nvPr>
            <p:ph type="title"/>
          </p:nvPr>
        </p:nvSpPr>
        <p:spPr/>
        <p:txBody>
          <a:bodyPr/>
          <a:lstStyle/>
          <a:p>
            <a:r>
              <a:rPr lang="en-US" dirty="0"/>
              <a:t>Dataset &amp; Processing (cont.)</a:t>
            </a:r>
          </a:p>
        </p:txBody>
      </p:sp>
      <p:grpSp>
        <p:nvGrpSpPr>
          <p:cNvPr id="38" name="Group 37">
            <a:extLst>
              <a:ext uri="{FF2B5EF4-FFF2-40B4-BE49-F238E27FC236}">
                <a16:creationId xmlns:a16="http://schemas.microsoft.com/office/drawing/2014/main" id="{794D2DBC-0193-4862-871F-A7A7E03C8943}"/>
              </a:ext>
            </a:extLst>
          </p:cNvPr>
          <p:cNvGrpSpPr/>
          <p:nvPr/>
        </p:nvGrpSpPr>
        <p:grpSpPr>
          <a:xfrm>
            <a:off x="387229" y="1663884"/>
            <a:ext cx="11476159" cy="5137177"/>
            <a:chOff x="387229" y="1663884"/>
            <a:chExt cx="11476159" cy="5137177"/>
          </a:xfrm>
        </p:grpSpPr>
        <p:grpSp>
          <p:nvGrpSpPr>
            <p:cNvPr id="22" name="Group 21">
              <a:extLst>
                <a:ext uri="{FF2B5EF4-FFF2-40B4-BE49-F238E27FC236}">
                  <a16:creationId xmlns:a16="http://schemas.microsoft.com/office/drawing/2014/main" id="{C670465D-9E98-4184-BE5A-1E8DA596E62A}"/>
                </a:ext>
              </a:extLst>
            </p:cNvPr>
            <p:cNvGrpSpPr/>
            <p:nvPr/>
          </p:nvGrpSpPr>
          <p:grpSpPr>
            <a:xfrm>
              <a:off x="3510283" y="2900406"/>
              <a:ext cx="2313432" cy="3900655"/>
              <a:chOff x="3700178" y="2238733"/>
              <a:chExt cx="2313432" cy="3900655"/>
            </a:xfrm>
          </p:grpSpPr>
          <p:pic>
            <p:nvPicPr>
              <p:cNvPr id="6" name="Picture 5" descr="A screenshot of a cell phone&#10;&#10;Description automatically generated">
                <a:extLst>
                  <a:ext uri="{FF2B5EF4-FFF2-40B4-BE49-F238E27FC236}">
                    <a16:creationId xmlns:a16="http://schemas.microsoft.com/office/drawing/2014/main" id="{42C62B74-E605-46AF-AF2F-D3ED84E744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0178" y="3525576"/>
                <a:ext cx="2313432" cy="2613812"/>
              </a:xfrm>
              <a:prstGeom prst="rect">
                <a:avLst/>
              </a:prstGeom>
            </p:spPr>
          </p:pic>
          <p:pic>
            <p:nvPicPr>
              <p:cNvPr id="8" name="Picture 7" descr="A screenshot of a social media post&#10;&#10;Description automatically generated">
                <a:extLst>
                  <a:ext uri="{FF2B5EF4-FFF2-40B4-BE49-F238E27FC236}">
                    <a16:creationId xmlns:a16="http://schemas.microsoft.com/office/drawing/2014/main" id="{2E6FF9F7-00F9-40EE-9FE8-205389AA57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0178" y="2238733"/>
                <a:ext cx="2313432" cy="1133353"/>
              </a:xfrm>
              <a:prstGeom prst="rect">
                <a:avLst/>
              </a:prstGeom>
            </p:spPr>
          </p:pic>
        </p:grpSp>
        <p:grpSp>
          <p:nvGrpSpPr>
            <p:cNvPr id="23" name="Group 22">
              <a:extLst>
                <a:ext uri="{FF2B5EF4-FFF2-40B4-BE49-F238E27FC236}">
                  <a16:creationId xmlns:a16="http://schemas.microsoft.com/office/drawing/2014/main" id="{76263FE6-7D14-4B8B-A617-CC21FDE4A0C6}"/>
                </a:ext>
              </a:extLst>
            </p:cNvPr>
            <p:cNvGrpSpPr/>
            <p:nvPr/>
          </p:nvGrpSpPr>
          <p:grpSpPr>
            <a:xfrm>
              <a:off x="6365814" y="2900406"/>
              <a:ext cx="2313432" cy="3549176"/>
              <a:chOff x="6735429" y="2162197"/>
              <a:chExt cx="2313432" cy="3549176"/>
            </a:xfrm>
          </p:grpSpPr>
          <p:pic>
            <p:nvPicPr>
              <p:cNvPr id="10" name="Picture 9" descr="A screenshot of a cell phone&#10;&#10;Description automatically generated">
                <a:extLst>
                  <a:ext uri="{FF2B5EF4-FFF2-40B4-BE49-F238E27FC236}">
                    <a16:creationId xmlns:a16="http://schemas.microsoft.com/office/drawing/2014/main" id="{D1199ABA-8AFD-4A06-827E-E7F91A4E50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35429" y="2162197"/>
                <a:ext cx="2313432" cy="1981872"/>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7C51B24B-C90D-4137-8B82-780AD600C8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35429" y="4253547"/>
                <a:ext cx="2313432" cy="1457826"/>
              </a:xfrm>
              <a:prstGeom prst="rect">
                <a:avLst/>
              </a:prstGeom>
            </p:spPr>
          </p:pic>
        </p:grpSp>
        <p:grpSp>
          <p:nvGrpSpPr>
            <p:cNvPr id="24" name="Group 23">
              <a:extLst>
                <a:ext uri="{FF2B5EF4-FFF2-40B4-BE49-F238E27FC236}">
                  <a16:creationId xmlns:a16="http://schemas.microsoft.com/office/drawing/2014/main" id="{7EBC6B2C-D8FA-4B9B-ABFA-A1E6E00512DE}"/>
                </a:ext>
              </a:extLst>
            </p:cNvPr>
            <p:cNvGrpSpPr/>
            <p:nvPr/>
          </p:nvGrpSpPr>
          <p:grpSpPr>
            <a:xfrm>
              <a:off x="9221344" y="2900406"/>
              <a:ext cx="2325548" cy="3019514"/>
              <a:chOff x="9221344" y="2247462"/>
              <a:chExt cx="2325548" cy="3019514"/>
            </a:xfrm>
          </p:grpSpPr>
          <p:pic>
            <p:nvPicPr>
              <p:cNvPr id="14" name="Picture 13" descr="A screenshot of a social media post&#10;&#10;Description automatically generated">
                <a:extLst>
                  <a:ext uri="{FF2B5EF4-FFF2-40B4-BE49-F238E27FC236}">
                    <a16:creationId xmlns:a16="http://schemas.microsoft.com/office/drawing/2014/main" id="{A171CA83-9F28-44AA-9714-1C08B60EC79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39634"/>
              <a:stretch/>
            </p:blipFill>
            <p:spPr>
              <a:xfrm>
                <a:off x="9233460" y="2247462"/>
                <a:ext cx="2313432" cy="1403720"/>
              </a:xfrm>
              <a:prstGeom prst="rect">
                <a:avLst/>
              </a:prstGeom>
            </p:spPr>
          </p:pic>
          <p:pic>
            <p:nvPicPr>
              <p:cNvPr id="16" name="Picture 15" descr="A screenshot of a social media post&#10;&#10;Description automatically generated">
                <a:extLst>
                  <a:ext uri="{FF2B5EF4-FFF2-40B4-BE49-F238E27FC236}">
                    <a16:creationId xmlns:a16="http://schemas.microsoft.com/office/drawing/2014/main" id="{76AB914A-8FDD-44D5-8FBF-E3A0AA2ACF9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8607"/>
              <a:stretch/>
            </p:blipFill>
            <p:spPr>
              <a:xfrm>
                <a:off x="9221344" y="3740913"/>
                <a:ext cx="2313432" cy="1526063"/>
              </a:xfrm>
              <a:prstGeom prst="rect">
                <a:avLst/>
              </a:prstGeom>
            </p:spPr>
          </p:pic>
        </p:grpSp>
        <p:grpSp>
          <p:nvGrpSpPr>
            <p:cNvPr id="21" name="Group 20">
              <a:extLst>
                <a:ext uri="{FF2B5EF4-FFF2-40B4-BE49-F238E27FC236}">
                  <a16:creationId xmlns:a16="http://schemas.microsoft.com/office/drawing/2014/main" id="{EDAA695A-AD8A-489F-BCB0-F2608373A937}"/>
                </a:ext>
              </a:extLst>
            </p:cNvPr>
            <p:cNvGrpSpPr/>
            <p:nvPr/>
          </p:nvGrpSpPr>
          <p:grpSpPr>
            <a:xfrm>
              <a:off x="657224" y="2900406"/>
              <a:ext cx="2310960" cy="3641251"/>
              <a:chOff x="657224" y="2238733"/>
              <a:chExt cx="2310960" cy="3641251"/>
            </a:xfrm>
          </p:grpSpPr>
          <p:pic>
            <p:nvPicPr>
              <p:cNvPr id="18" name="Picture 17" descr="A screenshot of a cell phone&#10;&#10;Description automatically generated">
                <a:extLst>
                  <a:ext uri="{FF2B5EF4-FFF2-40B4-BE49-F238E27FC236}">
                    <a16:creationId xmlns:a16="http://schemas.microsoft.com/office/drawing/2014/main" id="{759AA7DF-A288-4A2B-9FB4-6AB947389DA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7224" y="4051184"/>
                <a:ext cx="2310960" cy="1828800"/>
              </a:xfrm>
              <a:prstGeom prst="rect">
                <a:avLst/>
              </a:prstGeom>
            </p:spPr>
          </p:pic>
          <p:pic>
            <p:nvPicPr>
              <p:cNvPr id="20" name="Picture 19" descr="A screenshot of a cell phone&#10;&#10;Description automatically generated">
                <a:extLst>
                  <a:ext uri="{FF2B5EF4-FFF2-40B4-BE49-F238E27FC236}">
                    <a16:creationId xmlns:a16="http://schemas.microsoft.com/office/drawing/2014/main" id="{E4BB853F-7E37-4FD0-A118-261E21361EE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7224" y="2238733"/>
                <a:ext cx="2310582" cy="1828800"/>
              </a:xfrm>
              <a:prstGeom prst="rect">
                <a:avLst/>
              </a:prstGeom>
            </p:spPr>
          </p:pic>
        </p:grpSp>
        <p:cxnSp>
          <p:nvCxnSpPr>
            <p:cNvPr id="26" name="Straight Connector 25">
              <a:extLst>
                <a:ext uri="{FF2B5EF4-FFF2-40B4-BE49-F238E27FC236}">
                  <a16:creationId xmlns:a16="http://schemas.microsoft.com/office/drawing/2014/main" id="{5B4BD8DE-E4D6-4750-A227-6CFD5B5ADA86}"/>
                </a:ext>
              </a:extLst>
            </p:cNvPr>
            <p:cNvCxnSpPr/>
            <p:nvPr/>
          </p:nvCxnSpPr>
          <p:spPr>
            <a:xfrm>
              <a:off x="3239233" y="2011274"/>
              <a:ext cx="0" cy="47059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A714C58-56CE-48A8-8981-83F0F6C2B306}"/>
                </a:ext>
              </a:extLst>
            </p:cNvPr>
            <p:cNvCxnSpPr/>
            <p:nvPr/>
          </p:nvCxnSpPr>
          <p:spPr>
            <a:xfrm>
              <a:off x="6094765" y="2011274"/>
              <a:ext cx="0" cy="47059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B147C04-8EC8-4621-946E-AFDA6F1FD9DC}"/>
                </a:ext>
              </a:extLst>
            </p:cNvPr>
            <p:cNvCxnSpPr/>
            <p:nvPr/>
          </p:nvCxnSpPr>
          <p:spPr>
            <a:xfrm>
              <a:off x="8950295" y="2011274"/>
              <a:ext cx="0" cy="470599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7C4C458-84B2-43FE-871E-324F07DED51A}"/>
                </a:ext>
              </a:extLst>
            </p:cNvPr>
            <p:cNvCxnSpPr/>
            <p:nvPr/>
          </p:nvCxnSpPr>
          <p:spPr>
            <a:xfrm>
              <a:off x="390525" y="2662250"/>
              <a:ext cx="1147286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638E127-557F-4DFC-BCD5-63E520D5FC1C}"/>
                </a:ext>
              </a:extLst>
            </p:cNvPr>
            <p:cNvSpPr txBox="1"/>
            <p:nvPr/>
          </p:nvSpPr>
          <p:spPr>
            <a:xfrm>
              <a:off x="6365814" y="1992452"/>
              <a:ext cx="2310958" cy="646331"/>
            </a:xfrm>
            <a:prstGeom prst="rect">
              <a:avLst/>
            </a:prstGeom>
            <a:noFill/>
          </p:spPr>
          <p:txBody>
            <a:bodyPr wrap="square" rtlCol="0">
              <a:spAutoFit/>
            </a:bodyPr>
            <a:lstStyle/>
            <a:p>
              <a:r>
                <a:rPr lang="en-US" b="1" dirty="0"/>
                <a:t>3. Creating virtual machine</a:t>
              </a:r>
            </a:p>
          </p:txBody>
        </p:sp>
        <p:sp>
          <p:nvSpPr>
            <p:cNvPr id="32" name="TextBox 31">
              <a:extLst>
                <a:ext uri="{FF2B5EF4-FFF2-40B4-BE49-F238E27FC236}">
                  <a16:creationId xmlns:a16="http://schemas.microsoft.com/office/drawing/2014/main" id="{9F45C9EB-BF7A-4EAD-A0C4-54BCC45D919B}"/>
                </a:ext>
              </a:extLst>
            </p:cNvPr>
            <p:cNvSpPr txBox="1"/>
            <p:nvPr/>
          </p:nvSpPr>
          <p:spPr>
            <a:xfrm>
              <a:off x="654755" y="1992452"/>
              <a:ext cx="2310955" cy="646331"/>
            </a:xfrm>
            <a:prstGeom prst="rect">
              <a:avLst/>
            </a:prstGeom>
            <a:noFill/>
          </p:spPr>
          <p:txBody>
            <a:bodyPr wrap="square" rtlCol="0">
              <a:spAutoFit/>
            </a:bodyPr>
            <a:lstStyle/>
            <a:p>
              <a:r>
                <a:rPr lang="en-US" b="1" dirty="0"/>
                <a:t>1. Creating a new project in the cloud</a:t>
              </a:r>
            </a:p>
          </p:txBody>
        </p:sp>
        <p:sp>
          <p:nvSpPr>
            <p:cNvPr id="33" name="TextBox 32">
              <a:extLst>
                <a:ext uri="{FF2B5EF4-FFF2-40B4-BE49-F238E27FC236}">
                  <a16:creationId xmlns:a16="http://schemas.microsoft.com/office/drawing/2014/main" id="{EF119729-55B6-4AB3-B0BA-7B54F96DA0A3}"/>
                </a:ext>
              </a:extLst>
            </p:cNvPr>
            <p:cNvSpPr txBox="1"/>
            <p:nvPr/>
          </p:nvSpPr>
          <p:spPr>
            <a:xfrm>
              <a:off x="3510283" y="1992452"/>
              <a:ext cx="2310958" cy="646331"/>
            </a:xfrm>
            <a:prstGeom prst="rect">
              <a:avLst/>
            </a:prstGeom>
            <a:noFill/>
          </p:spPr>
          <p:txBody>
            <a:bodyPr wrap="square" rtlCol="0">
              <a:spAutoFit/>
            </a:bodyPr>
            <a:lstStyle/>
            <a:p>
              <a:r>
                <a:rPr lang="en-US" b="1" dirty="0"/>
                <a:t>2. Creating bucket and loading data</a:t>
              </a:r>
            </a:p>
          </p:txBody>
        </p:sp>
        <p:sp>
          <p:nvSpPr>
            <p:cNvPr id="34" name="TextBox 33">
              <a:extLst>
                <a:ext uri="{FF2B5EF4-FFF2-40B4-BE49-F238E27FC236}">
                  <a16:creationId xmlns:a16="http://schemas.microsoft.com/office/drawing/2014/main" id="{C8E7A921-3B6B-40CF-AF65-AA4037FE9D74}"/>
                </a:ext>
              </a:extLst>
            </p:cNvPr>
            <p:cNvSpPr txBox="1"/>
            <p:nvPr/>
          </p:nvSpPr>
          <p:spPr>
            <a:xfrm>
              <a:off x="9221344" y="1992452"/>
              <a:ext cx="2310958" cy="646331"/>
            </a:xfrm>
            <a:prstGeom prst="rect">
              <a:avLst/>
            </a:prstGeom>
            <a:noFill/>
          </p:spPr>
          <p:txBody>
            <a:bodyPr wrap="square" rtlCol="0">
              <a:spAutoFit/>
            </a:bodyPr>
            <a:lstStyle/>
            <a:p>
              <a:r>
                <a:rPr lang="en-US" b="1" dirty="0"/>
                <a:t>4. Creating notebook + selecting machine type</a:t>
              </a:r>
            </a:p>
          </p:txBody>
        </p:sp>
        <p:sp>
          <p:nvSpPr>
            <p:cNvPr id="36" name="TextBox 35">
              <a:extLst>
                <a:ext uri="{FF2B5EF4-FFF2-40B4-BE49-F238E27FC236}">
                  <a16:creationId xmlns:a16="http://schemas.microsoft.com/office/drawing/2014/main" id="{36B2935D-EC3D-4653-82DF-CB5EA8A98E14}"/>
                </a:ext>
              </a:extLst>
            </p:cNvPr>
            <p:cNvSpPr txBox="1"/>
            <p:nvPr/>
          </p:nvSpPr>
          <p:spPr>
            <a:xfrm>
              <a:off x="387229" y="1663884"/>
              <a:ext cx="2081213" cy="323165"/>
            </a:xfrm>
            <a:prstGeom prst="rect">
              <a:avLst/>
            </a:prstGeom>
            <a:solidFill>
              <a:srgbClr val="1A73E8"/>
            </a:solidFill>
          </p:spPr>
          <p:txBody>
            <a:bodyPr wrap="square" rtlCol="0">
              <a:spAutoFit/>
            </a:bodyPr>
            <a:lstStyle/>
            <a:p>
              <a:r>
                <a:rPr lang="en-US" sz="1500" b="1" dirty="0">
                  <a:solidFill>
                    <a:schemeClr val="bg1"/>
                  </a:solidFill>
                  <a:latin typeface="Arial" panose="020B0604020202020204" pitchFamily="34" charset="0"/>
                  <a:cs typeface="Arial" panose="020B0604020202020204" pitchFamily="34" charset="0"/>
                </a:rPr>
                <a:t>Using Google Cloud</a:t>
              </a:r>
            </a:p>
          </p:txBody>
        </p:sp>
      </p:grpSp>
    </p:spTree>
    <p:extLst>
      <p:ext uri="{BB962C8B-B14F-4D97-AF65-F5344CB8AC3E}">
        <p14:creationId xmlns:p14="http://schemas.microsoft.com/office/powerpoint/2010/main" val="1866779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1C1572-0E94-44E9-9CC6-872EE30B500C}"/>
              </a:ext>
            </a:extLst>
          </p:cNvPr>
          <p:cNvSpPr>
            <a:spLocks noGrp="1"/>
          </p:cNvSpPr>
          <p:nvPr>
            <p:ph type="title"/>
          </p:nvPr>
        </p:nvSpPr>
        <p:spPr>
          <a:xfrm>
            <a:off x="7929807" y="1918906"/>
            <a:ext cx="4051176" cy="1920240"/>
          </a:xfrm>
        </p:spPr>
        <p:txBody>
          <a:bodyPr anchor="t"/>
          <a:lstStyle/>
          <a:p>
            <a:r>
              <a:rPr lang="en-US" dirty="0"/>
              <a:t>3. Exploratory 		Data Analysis</a:t>
            </a:r>
          </a:p>
        </p:txBody>
      </p:sp>
      <p:pic>
        <p:nvPicPr>
          <p:cNvPr id="8" name="Picture 7">
            <a:extLst>
              <a:ext uri="{FF2B5EF4-FFF2-40B4-BE49-F238E27FC236}">
                <a16:creationId xmlns:a16="http://schemas.microsoft.com/office/drawing/2014/main" id="{FBCD056E-E39D-43C2-AD27-17C984F7D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484"/>
            <a:ext cx="7623621" cy="6862483"/>
          </a:xfrm>
          <a:prstGeom prst="rect">
            <a:avLst/>
          </a:prstGeom>
        </p:spPr>
      </p:pic>
    </p:spTree>
    <p:extLst>
      <p:ext uri="{BB962C8B-B14F-4D97-AF65-F5344CB8AC3E}">
        <p14:creationId xmlns:p14="http://schemas.microsoft.com/office/powerpoint/2010/main" val="377088793"/>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DC548DBDB029749BD354A34E2629A1D" ma:contentTypeVersion="4" ma:contentTypeDescription="Create a new document." ma:contentTypeScope="" ma:versionID="597e8ec7604625ad7a62b0a81835fcb0">
  <xsd:schema xmlns:xsd="http://www.w3.org/2001/XMLSchema" xmlns:xs="http://www.w3.org/2001/XMLSchema" xmlns:p="http://schemas.microsoft.com/office/2006/metadata/properties" xmlns:ns2="f26d34a2-2e92-4d1a-83bf-efd714cf5724" targetNamespace="http://schemas.microsoft.com/office/2006/metadata/properties" ma:root="true" ma:fieldsID="0c589688f3a55bbe59110d363266160a" ns2:_="">
    <xsd:import namespace="f26d34a2-2e92-4d1a-83bf-efd714cf572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26d34a2-2e92-4d1a-83bf-efd714cf57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E46B72-7E0C-451C-85B8-E73861846F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26d34a2-2e92-4d1a-83bf-efd714cf57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CD36288-3656-43CA-A0FC-E335BE35CE7A}">
  <ds:schemaRefs>
    <ds:schemaRef ds:uri="http://schemas.microsoft.com/office/infopath/2007/PartnerControls"/>
    <ds:schemaRef ds:uri="http://schemas.openxmlformats.org/package/2006/metadata/core-properties"/>
    <ds:schemaRef ds:uri="http://schemas.microsoft.com/office/2006/metadata/properties"/>
    <ds:schemaRef ds:uri="http://schemas.microsoft.com/office/2006/documentManagement/types"/>
    <ds:schemaRef ds:uri="http://www.w3.org/XML/1998/namespace"/>
    <ds:schemaRef ds:uri="http://purl.org/dc/terms/"/>
    <ds:schemaRef ds:uri="f26d34a2-2e92-4d1a-83bf-efd714cf5724"/>
    <ds:schemaRef ds:uri="http://purl.org/dc/dcmitype/"/>
    <ds:schemaRef ds:uri="http://purl.org/dc/elements/1.1/"/>
  </ds:schemaRefs>
</ds:datastoreItem>
</file>

<file path=customXml/itemProps3.xml><?xml version="1.0" encoding="utf-8"?>
<ds:datastoreItem xmlns:ds="http://schemas.openxmlformats.org/officeDocument/2006/customXml" ds:itemID="{490565C7-42BA-4F59-9E2E-86E40E0315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3152</TotalTime>
  <Words>2929</Words>
  <Application>Microsoft Office PowerPoint</Application>
  <PresentationFormat>Widescreen</PresentationFormat>
  <Paragraphs>376</Paragraphs>
  <Slides>31</Slides>
  <Notes>14</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Metropolitan</vt:lpstr>
      <vt:lpstr>Ad Fraud –  download prediction</vt:lpstr>
      <vt:lpstr>Outline</vt:lpstr>
      <vt:lpstr>1. Business Problem</vt:lpstr>
      <vt:lpstr>Business Problem</vt:lpstr>
      <vt:lpstr>Business Problem (cont.)</vt:lpstr>
      <vt:lpstr>2. Dataset &amp;  Processing</vt:lpstr>
      <vt:lpstr>Dataset &amp; Processing</vt:lpstr>
      <vt:lpstr>Dataset &amp; Processing (cont.)</vt:lpstr>
      <vt:lpstr>3. Exploratory   Data Analysis</vt:lpstr>
      <vt:lpstr>Exploratory Data Analysis</vt:lpstr>
      <vt:lpstr>Exploratory Data Analysis (cont.)</vt:lpstr>
      <vt:lpstr>Exploratory Data Analysis (cont.)</vt:lpstr>
      <vt:lpstr>Exploratory Data Analysis (cont.)</vt:lpstr>
      <vt:lpstr>Exploratory Data Analysis (cont.)</vt:lpstr>
      <vt:lpstr>Exploratory Data Analysis (cont.)</vt:lpstr>
      <vt:lpstr>Exploratory Data Analysis (cont.)</vt:lpstr>
      <vt:lpstr>4. Feature  Engineering</vt:lpstr>
      <vt:lpstr>Feature Engineering</vt:lpstr>
      <vt:lpstr>Feature Engineering (cont.)</vt:lpstr>
      <vt:lpstr>Feature Engineering (cont.)</vt:lpstr>
      <vt:lpstr>5. Modeling</vt:lpstr>
      <vt:lpstr>Modeling</vt:lpstr>
      <vt:lpstr>Modeling (cont.)</vt:lpstr>
      <vt:lpstr>Modeling (cont.)</vt:lpstr>
      <vt:lpstr>Modeling (cont.)</vt:lpstr>
      <vt:lpstr>Modeling (cont.)</vt:lpstr>
      <vt:lpstr>Modeling (cont.)</vt:lpstr>
      <vt:lpstr>Modeling (cont.)</vt:lpstr>
      <vt:lpstr>6. Conclusion</vt:lpstr>
      <vt:lpstr>Conclusion &amp; Future Work</vt:lpstr>
      <vt:lpstr> Thank you!    -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Markus Wehr</dc:creator>
  <cp:lastModifiedBy>Markus Wehr</cp:lastModifiedBy>
  <cp:revision>107</cp:revision>
  <dcterms:created xsi:type="dcterms:W3CDTF">2013-07-15T20:26:40Z</dcterms:created>
  <dcterms:modified xsi:type="dcterms:W3CDTF">2020-02-04T06:27:12Z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0x0101009DC548DBDB029749BD354A34E2629A1D</vt:lpwstr>
  </property>
</Properties>
</file>